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2.svg" ContentType="image/svg+xml"/>
  <Override PartName="/ppt/media/image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3"/>
    <p:sldId id="257" r:id="rId4"/>
    <p:sldId id="259" r:id="rId5"/>
    <p:sldId id="258" r:id="rId6"/>
    <p:sldId id="261" r:id="rId7"/>
    <p:sldId id="260" r:id="rId8"/>
    <p:sldId id="271" r:id="rId9"/>
    <p:sldId id="272" r:id="rId10"/>
    <p:sldId id="273" r:id="rId11"/>
    <p:sldId id="274" r:id="rId12"/>
    <p:sldId id="275" r:id="rId13"/>
    <p:sldId id="298" r:id="rId14"/>
    <p:sldId id="276" r:id="rId15"/>
    <p:sldId id="277" r:id="rId16"/>
    <p:sldId id="278" r:id="rId17"/>
    <p:sldId id="281" r:id="rId18"/>
    <p:sldId id="279" r:id="rId19"/>
    <p:sldId id="290" r:id="rId20"/>
    <p:sldId id="280" r:id="rId21"/>
    <p:sldId id="291" r:id="rId22"/>
    <p:sldId id="282" r:id="rId23"/>
    <p:sldId id="292" r:id="rId24"/>
    <p:sldId id="293" r:id="rId25"/>
    <p:sldId id="283" r:id="rId27"/>
    <p:sldId id="286" r:id="rId28"/>
    <p:sldId id="287" r:id="rId29"/>
    <p:sldId id="288" r:id="rId30"/>
    <p:sldId id="284" r:id="rId31"/>
    <p:sldId id="294" r:id="rId32"/>
    <p:sldId id="297" r:id="rId33"/>
    <p:sldId id="295" r:id="rId34"/>
    <p:sldId id="270" r:id="rId35"/>
  </p:sldIdLst>
  <p:sldSz cx="18288000" cy="10287000"/>
  <p:notesSz cx="6858000" cy="9144000"/>
  <p:embeddedFontLst>
    <p:embeddedFont>
      <p:font typeface="Inter Bold" panose="020B0802030000000004" charset="0"/>
      <p:bold r:id="rId39"/>
    </p:embeddedFont>
    <p:embeddedFont>
      <p:font typeface="Inter Bold" panose="020B0802030000000004"/>
      <p:bold r:id="rId40"/>
    </p:embeddedFont>
    <p:embeddedFont>
      <p:font typeface="Open Sans Bold"/>
      <p:bold r:id="rId41"/>
    </p:embeddedFont>
    <p:embeddedFont>
      <p:font typeface="Open Sans Bold" charset="0"/>
      <p:bold r:id="rId42"/>
    </p:embeddedFont>
    <p:embeddedFont>
      <p:font typeface="Inter Medium" panose="02000503000000020004"/>
      <p:regular r:id="rId43"/>
    </p:embeddedFont>
    <p:embeddedFont>
      <p:font typeface="Arial Rounded MT Bold" panose="020F0704030504030204" pitchFamily="34" charset="0"/>
      <p:regular r:id="rId44"/>
    </p:embeddedFont>
    <p:embeddedFont>
      <p:font typeface="Open Sans" panose="020B0606030504020204" pitchFamily="34" charset="0"/>
      <p:regular r:id="rId45"/>
      <p:bold r:id="rId46"/>
      <p:italic r:id="rId47"/>
      <p:boldItalic r:id="rId48"/>
    </p:embeddedFont>
    <p:embeddedFont>
      <p:font typeface="Calibri" panose="020F0502020204030204" charset="0"/>
      <p:regular r:id="rId49"/>
      <p:bold r:id="rId50"/>
      <p:italic r:id="rId51"/>
      <p:boldItalic r:id="rId52"/>
    </p:embeddedFont>
    <p:embeddedFont>
      <p:font typeface="Arial Black" panose="020B0A04020102020204" pitchFamily="34" charset="0"/>
      <p:bold r:id="rId53"/>
    </p:embeddedFont>
    <p:embeddedFont>
      <p:font typeface="Algerian" panose="04020705040A02060702" pitchFamily="82"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D77"/>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showGuides="1">
      <p:cViewPr varScale="1">
        <p:scale>
          <a:sx n="51" d="100"/>
          <a:sy n="51" d="100"/>
        </p:scale>
        <p:origin x="92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16.fntdata"/><Relationship Id="rId53" Type="http://schemas.openxmlformats.org/officeDocument/2006/relationships/font" Target="fonts/font15.fntdata"/><Relationship Id="rId52" Type="http://schemas.openxmlformats.org/officeDocument/2006/relationships/font" Target="fonts/font14.fntdata"/><Relationship Id="rId51" Type="http://schemas.openxmlformats.org/officeDocument/2006/relationships/font" Target="fonts/font13.fntdata"/><Relationship Id="rId50" Type="http://schemas.openxmlformats.org/officeDocument/2006/relationships/font" Target="fonts/font12.fntdata"/><Relationship Id="rId5" Type="http://schemas.openxmlformats.org/officeDocument/2006/relationships/slide" Target="slides/slide3.xml"/><Relationship Id="rId49" Type="http://schemas.openxmlformats.org/officeDocument/2006/relationships/font" Target="fonts/font11.fntdata"/><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E4934-2E96-43E6-8F33-CE6DD13F3A3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97474-8C9E-41F0-A134-C9E843FB112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C97474-8C9E-41F0-A134-C9E843FB1126}"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421" y="408048"/>
            <a:ext cx="10325101" cy="81890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5" name="AutoShape 5"/>
          <p:cNvSpPr/>
          <p:nvPr/>
        </p:nvSpPr>
        <p:spPr>
          <a:xfrm>
            <a:off x="981075" y="7810500"/>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9693807" y="1485902"/>
            <a:ext cx="6189404" cy="55775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9" name="Group 9"/>
          <p:cNvGrpSpPr/>
          <p:nvPr/>
        </p:nvGrpSpPr>
        <p:grpSpPr>
          <a:xfrm>
            <a:off x="1429743" y="2963013"/>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12" name="Freeform 12"/>
          <p:cNvSpPr/>
          <p:nvPr/>
        </p:nvSpPr>
        <p:spPr>
          <a:xfrm>
            <a:off x="981075" y="816710"/>
            <a:ext cx="672506" cy="592990"/>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dirty="0"/>
          </a:p>
        </p:txBody>
      </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80"/>
                </a:lnSpc>
              </a:p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141291" y="2682261"/>
            <a:ext cx="13615027" cy="2215991"/>
          </a:xfrm>
          <a:prstGeom prst="rect">
            <a:avLst/>
          </a:prstGeom>
        </p:spPr>
        <p:txBody>
          <a:bodyPr wrap="square" lIns="0" tIns="0" rIns="0" bIns="0" rtlCol="0" anchor="t">
            <a:spAutoFit/>
          </a:bodyPr>
          <a:lstStyle/>
          <a:p>
            <a:pPr algn="l"/>
            <a:r>
              <a:rPr lang="en-IN" sz="7200" dirty="0">
                <a:solidFill>
                  <a:schemeClr val="accent1">
                    <a:lumMod val="50000"/>
                  </a:schemeClr>
                </a:solidFill>
                <a:latin typeface="Inter Bold" panose="020B0802030000000004" charset="0"/>
                <a:ea typeface="Inter Bold" panose="020B0802030000000004" charset="0"/>
              </a:rPr>
              <a:t>FRAUD DETECTION IN BANKING TRANSACTIONS</a:t>
            </a:r>
            <a:endParaRPr lang="en-US" sz="7200" dirty="0">
              <a:solidFill>
                <a:srgbClr val="17726D"/>
              </a:solidFill>
              <a:latin typeface="Inter Bold" panose="020B0802030000000004" charset="0"/>
              <a:ea typeface="Inter Bold" panose="020B0802030000000004" charset="0"/>
              <a:cs typeface="Inter Bold" panose="020B0802030000000004"/>
              <a:sym typeface="Inter Bold" panose="020B0802030000000004"/>
            </a:endParaRPr>
          </a:p>
        </p:txBody>
      </p:sp>
      <p:sp>
        <p:nvSpPr>
          <p:cNvPr id="19" name="TextBox 19"/>
          <p:cNvSpPr txBox="1"/>
          <p:nvPr/>
        </p:nvSpPr>
        <p:spPr>
          <a:xfrm>
            <a:off x="13686058" y="8148824"/>
            <a:ext cx="2315961" cy="346377"/>
          </a:xfrm>
          <a:prstGeom prst="rect">
            <a:avLst/>
          </a:prstGeom>
        </p:spPr>
        <p:txBody>
          <a:bodyPr wrap="square" lIns="0" tIns="0" rIns="0" bIns="0" rtlCol="0" anchor="t">
            <a:spAutoFit/>
          </a:bodyPr>
          <a:lstStyle/>
          <a:p>
            <a:pPr marL="0" lvl="0" indent="0" algn="just">
              <a:lnSpc>
                <a:spcPts val="2480"/>
              </a:lnSpc>
            </a:pPr>
            <a:r>
              <a:rPr lang="en-US" sz="3200" b="1" dirty="0">
                <a:solidFill>
                  <a:srgbClr val="000000"/>
                </a:solidFill>
                <a:latin typeface="Open Sans Bold"/>
                <a:ea typeface="Open Sans Bold"/>
                <a:cs typeface="Open Sans Bold"/>
                <a:sym typeface="Open Sans Bold"/>
              </a:rPr>
              <a:t>ANJANA C</a:t>
            </a:r>
            <a:endParaRPr lang="en-US" sz="3200" b="1" dirty="0">
              <a:solidFill>
                <a:srgbClr val="000000"/>
              </a:solidFill>
              <a:latin typeface="Open Sans Bold"/>
              <a:ea typeface="Open Sans Bold"/>
              <a:cs typeface="Open Sans Bold"/>
              <a:sym typeface="Open Sans Bold"/>
            </a:endParaRPr>
          </a:p>
        </p:txBody>
      </p:sp>
      <p:sp>
        <p:nvSpPr>
          <p:cNvPr id="22" name="TextBox 22"/>
          <p:cNvSpPr txBox="1"/>
          <p:nvPr/>
        </p:nvSpPr>
        <p:spPr>
          <a:xfrm>
            <a:off x="13688139" y="8689449"/>
            <a:ext cx="4504996" cy="317500"/>
          </a:xfrm>
          <a:prstGeom prst="rect">
            <a:avLst/>
          </a:prstGeom>
        </p:spPr>
        <p:txBody>
          <a:bodyPr wrap="square" lIns="0" tIns="0" rIns="0" bIns="0" rtlCol="0" anchor="t">
            <a:spAutoFit/>
          </a:bodyPr>
          <a:lstStyle/>
          <a:p>
            <a:pPr marL="0" lvl="0" indent="0" algn="just">
              <a:lnSpc>
                <a:spcPts val="2480"/>
              </a:lnSpc>
            </a:pPr>
            <a:endParaRPr lang="en-US" sz="3200" b="1" dirty="0">
              <a:solidFill>
                <a:srgbClr val="000000"/>
              </a:solidFill>
              <a:latin typeface="Open Sans Bold"/>
              <a:ea typeface="Open Sans Bold"/>
              <a:cs typeface="Open Sans Bold"/>
              <a:sym typeface="Open Sans Bold"/>
            </a:endParaRPr>
          </a:p>
        </p:txBody>
      </p:sp>
      <p:sp>
        <p:nvSpPr>
          <p:cNvPr id="23" name="TextBox 23"/>
          <p:cNvSpPr txBox="1"/>
          <p:nvPr/>
        </p:nvSpPr>
        <p:spPr>
          <a:xfrm>
            <a:off x="13706454" y="9243219"/>
            <a:ext cx="2868747" cy="317500"/>
          </a:xfrm>
          <a:prstGeom prst="rect">
            <a:avLst/>
          </a:prstGeom>
        </p:spPr>
        <p:txBody>
          <a:bodyPr lIns="0" tIns="0" rIns="0" bIns="0" rtlCol="0" anchor="t">
            <a:spAutoFit/>
          </a:bodyPr>
          <a:lstStyle/>
          <a:p>
            <a:pPr marL="0" lvl="0" indent="0" algn="just">
              <a:lnSpc>
                <a:spcPts val="2480"/>
              </a:lnSpc>
            </a:pPr>
            <a:endParaRPr lang="en-US" sz="3200" b="1" dirty="0">
              <a:solidFill>
                <a:srgbClr val="000000"/>
              </a:solidFill>
              <a:latin typeface="Open Sans Bold"/>
              <a:ea typeface="Open Sans Bold"/>
              <a:cs typeface="Open Sans Bold"/>
              <a:sym typeface="Open Sans Bold"/>
            </a:endParaRPr>
          </a:p>
        </p:txBody>
      </p:sp>
      <p:sp>
        <p:nvSpPr>
          <p:cNvPr id="24" name="TextBox 24"/>
          <p:cNvSpPr txBox="1"/>
          <p:nvPr/>
        </p:nvSpPr>
        <p:spPr>
          <a:xfrm>
            <a:off x="613274" y="7972735"/>
            <a:ext cx="2868747" cy="417294"/>
          </a:xfrm>
          <a:prstGeom prst="rect">
            <a:avLst/>
          </a:prstGeom>
        </p:spPr>
        <p:txBody>
          <a:bodyPr lIns="0" tIns="0" rIns="0" bIns="0" rtlCol="0" anchor="t">
            <a:spAutoFit/>
          </a:bodyPr>
          <a:lstStyle/>
          <a:p>
            <a:pPr marL="0" lvl="0" indent="0" algn="r">
              <a:lnSpc>
                <a:spcPts val="3100"/>
              </a:lnSpc>
            </a:pPr>
            <a:r>
              <a:rPr lang="en-US" sz="3600" b="1" dirty="0">
                <a:solidFill>
                  <a:srgbClr val="000000"/>
                </a:solidFill>
                <a:latin typeface="Open Sans Bold"/>
                <a:ea typeface="Open Sans Bold"/>
                <a:cs typeface="Open Sans Bold"/>
                <a:sym typeface="Open Sans Bold"/>
              </a:rPr>
              <a:t>17/01/2025</a:t>
            </a:r>
            <a:endParaRPr lang="en-US" sz="3600" b="1" dirty="0">
              <a:solidFill>
                <a:srgbClr val="000000"/>
              </a:solidFill>
              <a:latin typeface="Open Sans Bold"/>
              <a:ea typeface="Open Sans Bold"/>
              <a:cs typeface="Open Sans Bold"/>
              <a:sym typeface="Open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7962900"/>
            <a:ext cx="18249900" cy="2324100"/>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9000" y="2781300"/>
            <a:ext cx="10306048" cy="6252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0800" y="300381"/>
            <a:ext cx="12496800" cy="707886"/>
          </a:xfrm>
          <a:prstGeom prst="rect">
            <a:avLst/>
          </a:prstGeom>
          <a:noFill/>
        </p:spPr>
        <p:txBody>
          <a:bodyPr wrap="square">
            <a:spAutoFit/>
          </a:bodyPr>
          <a:lstStyle/>
          <a:p>
            <a:pPr algn="ctr"/>
            <a:r>
              <a:rPr lang="en-IN" sz="4000" b="1" dirty="0">
                <a:solidFill>
                  <a:schemeClr val="accent2">
                    <a:lumMod val="50000"/>
                  </a:schemeClr>
                </a:solidFill>
                <a:latin typeface="Arial Rounded MT Bold" panose="020F0704030504030204" pitchFamily="34" charset="0"/>
              </a:rPr>
              <a:t>HEATMAP FOR CHECKING MISSING VALUES</a:t>
            </a:r>
            <a:endParaRPr lang="en-IN" sz="4000" b="1" dirty="0">
              <a:solidFill>
                <a:schemeClr val="accent2">
                  <a:lumMod val="50000"/>
                </a:schemeClr>
              </a:solidFill>
              <a:latin typeface="Arial Rounded MT Bold" panose="020F0704030504030204" pitchFamily="34" charset="0"/>
            </a:endParaRPr>
          </a:p>
        </p:txBody>
      </p:sp>
      <p:sp>
        <p:nvSpPr>
          <p:cNvPr id="9" name="TextBox 8"/>
          <p:cNvSpPr txBox="1"/>
          <p:nvPr/>
        </p:nvSpPr>
        <p:spPr>
          <a:xfrm>
            <a:off x="4591048" y="1253675"/>
            <a:ext cx="9144000" cy="1323439"/>
          </a:xfrm>
          <a:prstGeom prst="rect">
            <a:avLst/>
          </a:prstGeom>
          <a:noFill/>
        </p:spPr>
        <p:txBody>
          <a:bodyPr wrap="square">
            <a:spAutoFit/>
          </a:bodyPr>
          <a:lstStyle/>
          <a:p>
            <a:pPr marL="285750" indent="-285750">
              <a:buFont typeface="Wingdings" panose="05000000000000000000" pitchFamily="2" charset="2"/>
              <a:buChar char="Ø"/>
            </a:pPr>
            <a:r>
              <a:rPr lang="en-US" sz="4000" dirty="0"/>
              <a:t>No missing values found in the dataset.</a:t>
            </a:r>
            <a:endParaRPr lang="en-US" sz="4000" dirty="0"/>
          </a:p>
          <a:p>
            <a:pPr marL="285750" indent="-285750">
              <a:buFont typeface="Wingdings" panose="05000000000000000000" pitchFamily="2" charset="2"/>
              <a:buChar char="Ø"/>
            </a:pPr>
            <a:r>
              <a:rPr lang="en-US" sz="4000" dirty="0"/>
              <a:t>No Duplicates present in the dataset.</a:t>
            </a:r>
            <a:endParaRPr lang="en-IN" sz="4000" dirty="0"/>
          </a:p>
        </p:txBody>
      </p:sp>
      <p:grpSp>
        <p:nvGrpSpPr>
          <p:cNvPr id="10" name="Group 7"/>
          <p:cNvGrpSpPr/>
          <p:nvPr/>
        </p:nvGrpSpPr>
        <p:grpSpPr>
          <a:xfrm>
            <a:off x="15005154" y="-1714500"/>
            <a:ext cx="4724400" cy="4495800"/>
            <a:chOff x="0" y="0"/>
            <a:chExt cx="812800" cy="812800"/>
          </a:xfrm>
        </p:grpSpPr>
        <p:sp>
          <p:nvSpPr>
            <p:cNvPr id="11"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2"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457200" y="540592"/>
            <a:ext cx="12115800" cy="707886"/>
          </a:xfrm>
          <a:prstGeom prst="rect">
            <a:avLst/>
          </a:prstGeom>
          <a:noFill/>
        </p:spPr>
        <p:txBody>
          <a:bodyPr wrap="square">
            <a:spAutoFit/>
          </a:bodyPr>
          <a:lstStyle/>
          <a:p>
            <a:r>
              <a:rPr lang="en-IN" sz="4000" b="1" dirty="0">
                <a:solidFill>
                  <a:schemeClr val="accent2">
                    <a:lumMod val="50000"/>
                  </a:schemeClr>
                </a:solidFill>
                <a:latin typeface="Arial Rounded MT Bold" panose="020F0704030504030204" pitchFamily="34" charset="0"/>
              </a:rPr>
              <a:t>DROPPING UNECESSAY COLUMNS</a:t>
            </a:r>
            <a:endParaRPr lang="en-IN" sz="4000" b="1" dirty="0">
              <a:solidFill>
                <a:schemeClr val="accent2">
                  <a:lumMod val="50000"/>
                </a:schemeClr>
              </a:solidFill>
              <a:latin typeface="Arial Rounded MT Bold" panose="020F0704030504030204" pitchFamily="34" charset="0"/>
            </a:endParaRPr>
          </a:p>
        </p:txBody>
      </p:sp>
      <p:sp>
        <p:nvSpPr>
          <p:cNvPr id="9" name="TextBox 8"/>
          <p:cNvSpPr txBox="1"/>
          <p:nvPr/>
        </p:nvSpPr>
        <p:spPr>
          <a:xfrm>
            <a:off x="422223" y="3788991"/>
            <a:ext cx="14050159" cy="2734082"/>
          </a:xfrm>
          <a:prstGeom prst="rect">
            <a:avLst/>
          </a:prstGeom>
          <a:noFill/>
        </p:spPr>
        <p:txBody>
          <a:bodyPr wrap="square">
            <a:spAutoFit/>
          </a:bodyPr>
          <a:lstStyle/>
          <a:p>
            <a:pPr marL="285750" indent="-285750" algn="l">
              <a:spcAft>
                <a:spcPts val="675"/>
              </a:spcAft>
              <a:buFont typeface="Wingdings" panose="05000000000000000000" pitchFamily="2" charset="2"/>
              <a:buChar char="Ø"/>
            </a:pPr>
            <a:r>
              <a:rPr lang="en-US" sz="3200" b="0" i="0" dirty="0">
                <a:solidFill>
                  <a:srgbClr val="000000"/>
                </a:solidFill>
                <a:effectLst/>
              </a:rPr>
              <a:t>The </a:t>
            </a:r>
            <a:r>
              <a:rPr lang="en-US" sz="3200" b="0" i="0" dirty="0" err="1">
                <a:solidFill>
                  <a:srgbClr val="000000"/>
                </a:solidFill>
                <a:effectLst/>
              </a:rPr>
              <a:t>isFlaggedFraud</a:t>
            </a:r>
            <a:r>
              <a:rPr lang="en-US" sz="3200" b="0" i="0" dirty="0">
                <a:solidFill>
                  <a:srgbClr val="000000"/>
                </a:solidFill>
                <a:effectLst/>
              </a:rPr>
              <a:t> column is dropped.</a:t>
            </a:r>
            <a:endParaRPr lang="en-US" sz="3200" b="0" i="0" dirty="0">
              <a:solidFill>
                <a:srgbClr val="000000"/>
              </a:solidFill>
              <a:effectLst/>
            </a:endParaRPr>
          </a:p>
          <a:p>
            <a:pPr marL="285750" indent="-285750" algn="l">
              <a:spcAft>
                <a:spcPts val="675"/>
              </a:spcAft>
              <a:buFont typeface="Wingdings" panose="05000000000000000000" pitchFamily="2" charset="2"/>
              <a:buChar char="Ø"/>
            </a:pPr>
            <a:r>
              <a:rPr lang="en-US" sz="3200" b="0" i="0" dirty="0">
                <a:solidFill>
                  <a:srgbClr val="000000"/>
                </a:solidFill>
                <a:effectLst/>
              </a:rPr>
              <a:t>The column is meant to flag all suspicious transactions having amount above 200k.</a:t>
            </a:r>
            <a:endParaRPr lang="en-US" sz="3200" b="0" i="0" dirty="0">
              <a:solidFill>
                <a:srgbClr val="000000"/>
              </a:solidFill>
              <a:effectLst/>
            </a:endParaRPr>
          </a:p>
          <a:p>
            <a:pPr marL="285750" indent="-285750" algn="l">
              <a:spcAft>
                <a:spcPts val="675"/>
              </a:spcAft>
              <a:buFont typeface="Wingdings" panose="05000000000000000000" pitchFamily="2" charset="2"/>
              <a:buChar char="Ø"/>
            </a:pPr>
            <a:r>
              <a:rPr lang="en-US" sz="3200" b="0" i="0" dirty="0">
                <a:solidFill>
                  <a:srgbClr val="000000"/>
                </a:solidFill>
                <a:effectLst/>
              </a:rPr>
              <a:t>But the flag is true for only two columns even when there is 167033 transaction with amount above 200k.</a:t>
            </a:r>
            <a:endParaRPr lang="en-US" sz="3200" b="0" i="0" dirty="0">
              <a:solidFill>
                <a:srgbClr val="000000"/>
              </a:solidFill>
              <a:effectLst/>
            </a:endParaRPr>
          </a:p>
        </p:txBody>
      </p:sp>
      <p:grpSp>
        <p:nvGrpSpPr>
          <p:cNvPr id="10" name="Group 7"/>
          <p:cNvGrpSpPr/>
          <p:nvPr/>
        </p:nvGrpSpPr>
        <p:grpSpPr>
          <a:xfrm>
            <a:off x="15697200" y="4035135"/>
            <a:ext cx="3711941" cy="3718966"/>
            <a:chOff x="-17035" y="0"/>
            <a:chExt cx="829835" cy="878869"/>
          </a:xfrm>
        </p:grpSpPr>
        <p:sp>
          <p:nvSpPr>
            <p:cNvPr id="11" name="Freeform 8"/>
            <p:cNvSpPr/>
            <p:nvPr/>
          </p:nvSpPr>
          <p:spPr>
            <a:xfrm>
              <a:off x="-17035" y="0"/>
              <a:ext cx="829835" cy="8788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2"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pic>
        <p:nvPicPr>
          <p:cNvPr id="8" name="Picture 7"/>
          <p:cNvPicPr>
            <a:picLocks noChangeAspect="1"/>
          </p:cNvPicPr>
          <p:nvPr/>
        </p:nvPicPr>
        <p:blipFill>
          <a:blip r:embed="rId1"/>
          <a:stretch>
            <a:fillRect/>
          </a:stretch>
        </p:blipFill>
        <p:spPr>
          <a:xfrm>
            <a:off x="685800" y="1712847"/>
            <a:ext cx="11659789" cy="778526"/>
          </a:xfrm>
          <a:prstGeom prst="rect">
            <a:avLst/>
          </a:prstGeom>
        </p:spPr>
      </p:pic>
      <p:pic>
        <p:nvPicPr>
          <p:cNvPr id="14" name="Picture 13"/>
          <p:cNvPicPr>
            <a:picLocks noChangeAspect="1"/>
          </p:cNvPicPr>
          <p:nvPr/>
        </p:nvPicPr>
        <p:blipFill>
          <a:blip r:embed="rId2"/>
          <a:stretch>
            <a:fillRect/>
          </a:stretch>
        </p:blipFill>
        <p:spPr>
          <a:xfrm>
            <a:off x="598357" y="2349182"/>
            <a:ext cx="8534400" cy="6471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457200" y="647700"/>
            <a:ext cx="9144000" cy="707886"/>
          </a:xfrm>
          <a:prstGeom prst="rect">
            <a:avLst/>
          </a:prstGeom>
          <a:noFill/>
        </p:spPr>
        <p:txBody>
          <a:bodyPr wrap="square">
            <a:spAutoFit/>
          </a:bodyPr>
          <a:lstStyle/>
          <a:p>
            <a:r>
              <a:rPr lang="en-IN" sz="4000" b="1" dirty="0">
                <a:solidFill>
                  <a:schemeClr val="accent2">
                    <a:lumMod val="50000"/>
                  </a:schemeClr>
                </a:solidFill>
                <a:latin typeface="Arial Rounded MT Bold" panose="020F0704030504030204" pitchFamily="34" charset="0"/>
              </a:rPr>
              <a:t>FEATURE ENGINEERING</a:t>
            </a:r>
            <a:endParaRPr lang="en-IN" sz="4000" b="1" dirty="0">
              <a:solidFill>
                <a:schemeClr val="accent2">
                  <a:lumMod val="50000"/>
                </a:schemeClr>
              </a:solidFill>
              <a:latin typeface="Arial Rounded MT Bold" panose="020F0704030504030204" pitchFamily="34" charset="0"/>
            </a:endParaRPr>
          </a:p>
        </p:txBody>
      </p:sp>
      <p:pic>
        <p:nvPicPr>
          <p:cNvPr id="8" name="Picture 7"/>
          <p:cNvPicPr>
            <a:picLocks noChangeAspect="1"/>
          </p:cNvPicPr>
          <p:nvPr/>
        </p:nvPicPr>
        <p:blipFill>
          <a:blip r:embed="rId1"/>
          <a:stretch>
            <a:fillRect/>
          </a:stretch>
        </p:blipFill>
        <p:spPr>
          <a:xfrm>
            <a:off x="990600" y="2571663"/>
            <a:ext cx="16078200" cy="3733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7962900"/>
            <a:ext cx="18249900" cy="2324100"/>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440960" y="346200"/>
            <a:ext cx="10074639" cy="707886"/>
          </a:xfrm>
          <a:prstGeom prst="rect">
            <a:avLst/>
          </a:prstGeom>
          <a:noFill/>
        </p:spPr>
        <p:txBody>
          <a:bodyPr wrap="square">
            <a:spAutoFit/>
          </a:bodyPr>
          <a:lstStyle/>
          <a:p>
            <a:r>
              <a:rPr lang="en-IN" sz="4000" b="1" i="0" dirty="0">
                <a:solidFill>
                  <a:schemeClr val="accent2">
                    <a:lumMod val="50000"/>
                  </a:schemeClr>
                </a:solidFill>
                <a:effectLst/>
                <a:latin typeface="Arial Rounded MT Bold" panose="020F0704030504030204" pitchFamily="34" charset="0"/>
              </a:rPr>
              <a:t>EXPLORATORY DATA ANALYSIS (EDA)</a:t>
            </a:r>
            <a:endParaRPr lang="en-IN" sz="4000" b="1" i="0" dirty="0">
              <a:solidFill>
                <a:schemeClr val="accent2">
                  <a:lumMod val="50000"/>
                </a:schemeClr>
              </a:solidFill>
              <a:effectLst/>
              <a:latin typeface="Arial Rounded MT Bold" panose="020F0704030504030204" pitchFamily="34" charset="0"/>
            </a:endParaRPr>
          </a:p>
        </p:txBody>
      </p:sp>
      <p:sp>
        <p:nvSpPr>
          <p:cNvPr id="10" name="TextBox 9"/>
          <p:cNvSpPr txBox="1"/>
          <p:nvPr/>
        </p:nvSpPr>
        <p:spPr>
          <a:xfrm>
            <a:off x="407233" y="1222500"/>
            <a:ext cx="12725400" cy="646331"/>
          </a:xfrm>
          <a:prstGeom prst="rect">
            <a:avLst/>
          </a:prstGeom>
          <a:noFill/>
        </p:spPr>
        <p:txBody>
          <a:bodyPr wrap="square">
            <a:spAutoFit/>
          </a:bodyPr>
          <a:lstStyle/>
          <a:p>
            <a:r>
              <a:rPr lang="en-IN" sz="3600" dirty="0">
                <a:solidFill>
                  <a:schemeClr val="accent4">
                    <a:lumMod val="50000"/>
                  </a:schemeClr>
                </a:solidFill>
                <a:latin typeface="Arial Rounded MT Bold" panose="020F0704030504030204" pitchFamily="34" charset="0"/>
              </a:rPr>
              <a:t>1. </a:t>
            </a:r>
            <a:r>
              <a:rPr lang="en-IN" sz="3600" b="1" i="0" dirty="0">
                <a:solidFill>
                  <a:schemeClr val="accent4">
                    <a:lumMod val="50000"/>
                  </a:schemeClr>
                </a:solidFill>
                <a:effectLst/>
                <a:latin typeface="Arial Rounded MT Bold" panose="020F0704030504030204" pitchFamily="34" charset="0"/>
              </a:rPr>
              <a:t>Univariate Analysis – Numerical Variables</a:t>
            </a:r>
            <a:endParaRPr lang="en-IN" sz="3600" b="1" i="0" dirty="0">
              <a:solidFill>
                <a:schemeClr val="accent4">
                  <a:lumMod val="50000"/>
                </a:schemeClr>
              </a:solidFill>
              <a:effectLst/>
              <a:latin typeface="Arial Rounded MT Bold" panose="020F0704030504030204" pitchFamily="34" charset="0"/>
            </a:endParaRPr>
          </a:p>
        </p:txBody>
      </p:sp>
      <p:pic>
        <p:nvPicPr>
          <p:cNvPr id="11" name="Picture 10"/>
          <p:cNvPicPr>
            <a:picLocks noChangeAspect="1"/>
          </p:cNvPicPr>
          <p:nvPr/>
        </p:nvPicPr>
        <p:blipFill>
          <a:blip r:embed="rId1"/>
          <a:stretch>
            <a:fillRect/>
          </a:stretch>
        </p:blipFill>
        <p:spPr>
          <a:xfrm>
            <a:off x="1676400" y="2149663"/>
            <a:ext cx="15087600" cy="72610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5" name="Picture 4"/>
          <p:cNvPicPr>
            <a:picLocks noChangeAspect="1"/>
          </p:cNvPicPr>
          <p:nvPr/>
        </p:nvPicPr>
        <p:blipFill>
          <a:blip r:embed="rId1"/>
          <a:stretch>
            <a:fillRect/>
          </a:stretch>
        </p:blipFill>
        <p:spPr>
          <a:xfrm>
            <a:off x="914400" y="800100"/>
            <a:ext cx="16154400" cy="861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8" name="Picture 7"/>
          <p:cNvPicPr>
            <a:picLocks noChangeAspect="1"/>
          </p:cNvPicPr>
          <p:nvPr/>
        </p:nvPicPr>
        <p:blipFill>
          <a:blip r:embed="rId1"/>
          <a:stretch>
            <a:fillRect/>
          </a:stretch>
        </p:blipFill>
        <p:spPr>
          <a:xfrm>
            <a:off x="1828800" y="929159"/>
            <a:ext cx="14249400" cy="7696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228600" y="190500"/>
            <a:ext cx="18364200" cy="707886"/>
          </a:xfrm>
          <a:prstGeom prst="rect">
            <a:avLst/>
          </a:prstGeom>
          <a:noFill/>
        </p:spPr>
        <p:txBody>
          <a:bodyPr wrap="square">
            <a:spAutoFit/>
          </a:bodyPr>
          <a:lstStyle/>
          <a:p>
            <a:r>
              <a:rPr lang="en-IN" sz="4000" dirty="0">
                <a:solidFill>
                  <a:schemeClr val="accent4">
                    <a:lumMod val="50000"/>
                  </a:schemeClr>
                </a:solidFill>
                <a:latin typeface="Arial Rounded MT Bold" panose="020F0704030504030204" pitchFamily="34" charset="0"/>
              </a:rPr>
              <a:t>2. </a:t>
            </a:r>
            <a:r>
              <a:rPr lang="en-IN" sz="3600" b="1" dirty="0">
                <a:solidFill>
                  <a:schemeClr val="accent4">
                    <a:lumMod val="50000"/>
                  </a:schemeClr>
                </a:solidFill>
                <a:latin typeface="Arial Rounded MT Bold" panose="020F0704030504030204" pitchFamily="34" charset="0"/>
              </a:rPr>
              <a:t>B</a:t>
            </a:r>
            <a:r>
              <a:rPr lang="en-IN" sz="3600" b="1" i="0" dirty="0">
                <a:solidFill>
                  <a:schemeClr val="accent4">
                    <a:lumMod val="50000"/>
                  </a:schemeClr>
                </a:solidFill>
                <a:effectLst/>
                <a:latin typeface="Arial Rounded MT Bold" panose="020F0704030504030204" pitchFamily="34" charset="0"/>
              </a:rPr>
              <a:t>ivariate</a:t>
            </a:r>
            <a:r>
              <a:rPr lang="en-IN" sz="4000" b="1" i="0" dirty="0">
                <a:solidFill>
                  <a:schemeClr val="accent4">
                    <a:lumMod val="50000"/>
                  </a:schemeClr>
                </a:solidFill>
                <a:effectLst/>
                <a:latin typeface="Arial Rounded MT Bold" panose="020F0704030504030204" pitchFamily="34" charset="0"/>
              </a:rPr>
              <a:t> Analysis </a:t>
            </a:r>
            <a:endParaRPr lang="en-IN" sz="4000" b="1" i="0" dirty="0">
              <a:solidFill>
                <a:schemeClr val="accent4">
                  <a:lumMod val="50000"/>
                </a:schemeClr>
              </a:solidFill>
              <a:effectLst/>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1447800" y="1104900"/>
            <a:ext cx="15087600" cy="8153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5" name="Picture 4"/>
          <p:cNvPicPr>
            <a:picLocks noChangeAspect="1"/>
          </p:cNvPicPr>
          <p:nvPr/>
        </p:nvPicPr>
        <p:blipFill>
          <a:blip r:embed="rId1"/>
          <a:stretch>
            <a:fillRect/>
          </a:stretch>
        </p:blipFill>
        <p:spPr>
          <a:xfrm>
            <a:off x="2667000" y="342900"/>
            <a:ext cx="12877800" cy="838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 y="8336944"/>
            <a:ext cx="18249900" cy="1950055"/>
            <a:chOff x="0" y="0"/>
            <a:chExt cx="4816593" cy="1192858"/>
          </a:xfrm>
        </p:grpSpPr>
        <p:sp>
          <p:nvSpPr>
            <p:cNvPr id="6"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7" name="TextBox 6"/>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9" name="Picture 8"/>
          <p:cNvPicPr>
            <a:picLocks noChangeAspect="1"/>
          </p:cNvPicPr>
          <p:nvPr/>
        </p:nvPicPr>
        <p:blipFill>
          <a:blip r:embed="rId1"/>
          <a:stretch>
            <a:fillRect/>
          </a:stretch>
        </p:blipFill>
        <p:spPr>
          <a:xfrm>
            <a:off x="1600200" y="264116"/>
            <a:ext cx="15087600" cy="85369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457200" y="328077"/>
            <a:ext cx="9144000" cy="646331"/>
          </a:xfrm>
          <a:prstGeom prst="rect">
            <a:avLst/>
          </a:prstGeom>
          <a:noFill/>
        </p:spPr>
        <p:txBody>
          <a:bodyPr wrap="square">
            <a:spAutoFit/>
          </a:bodyPr>
          <a:lstStyle/>
          <a:p>
            <a:r>
              <a:rPr lang="en-IN" sz="3600" dirty="0">
                <a:latin typeface="Arial Rounded MT Bold" panose="020F0704030504030204" pitchFamily="34" charset="0"/>
              </a:rPr>
              <a:t>3.Multivariate Analysis</a:t>
            </a:r>
            <a:endParaRPr lang="en-IN" sz="3600" dirty="0">
              <a:latin typeface="Arial Rounded MT Bold" panose="020F0704030504030204" pitchFamily="34" charset="0"/>
            </a:endParaRPr>
          </a:p>
        </p:txBody>
      </p:sp>
      <p:sp>
        <p:nvSpPr>
          <p:cNvPr id="8" name="TextBox 7"/>
          <p:cNvSpPr txBox="1"/>
          <p:nvPr/>
        </p:nvSpPr>
        <p:spPr>
          <a:xfrm>
            <a:off x="838200" y="1052264"/>
            <a:ext cx="2286000" cy="584775"/>
          </a:xfrm>
          <a:prstGeom prst="rect">
            <a:avLst/>
          </a:prstGeom>
          <a:noFill/>
        </p:spPr>
        <p:txBody>
          <a:bodyPr wrap="square">
            <a:spAutoFit/>
          </a:bodyPr>
          <a:lstStyle/>
          <a:p>
            <a:r>
              <a:rPr lang="en-IN" sz="3200" dirty="0">
                <a:latin typeface="Arial Rounded MT Bold" panose="020F0704030504030204" pitchFamily="34" charset="0"/>
              </a:rPr>
              <a:t>Heatmap</a:t>
            </a:r>
            <a:endParaRPr lang="en-IN" sz="32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3124200" y="1421757"/>
            <a:ext cx="11772900" cy="754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80"/>
                </a:lnSpc>
              </a:pPr>
            </a:p>
          </p:txBody>
        </p:sp>
      </p:grpSp>
      <p:grpSp>
        <p:nvGrpSpPr>
          <p:cNvPr id="8" name="Group 8"/>
          <p:cNvGrpSpPr/>
          <p:nvPr/>
        </p:nvGrpSpPr>
        <p:grpSpPr>
          <a:xfrm>
            <a:off x="14031169" y="4663928"/>
            <a:ext cx="3228131" cy="28842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11" name="Group 11"/>
          <p:cNvGrpSpPr/>
          <p:nvPr/>
        </p:nvGrpSpPr>
        <p:grpSpPr>
          <a:xfrm>
            <a:off x="8002593" y="721973"/>
            <a:ext cx="9256707" cy="2965198"/>
            <a:chOff x="0" y="0"/>
            <a:chExt cx="12342277" cy="3953597"/>
          </a:xfrm>
        </p:grpSpPr>
        <p:pic>
          <p:nvPicPr>
            <p:cNvPr id="12" name="Picture 12"/>
            <p:cNvPicPr>
              <a:picLocks noChangeAspect="1"/>
            </p:cNvPicPr>
            <p:nvPr/>
          </p:nvPicPr>
          <p:blipFill>
            <a:blip r:embed="rId1"/>
            <a:srcRect t="56237" r="14633" b="2718"/>
            <a:stretch>
              <a:fillRect/>
            </a:stretch>
          </p:blipFill>
          <p:spPr>
            <a:xfrm>
              <a:off x="0" y="0"/>
              <a:ext cx="12342277" cy="3953597"/>
            </a:xfrm>
            <a:prstGeom prst="rect">
              <a:avLst/>
            </a:prstGeom>
          </p:spPr>
        </p:pic>
      </p:grpSp>
      <p:grpSp>
        <p:nvGrpSpPr>
          <p:cNvPr id="13" name="Group 13"/>
          <p:cNvGrpSpPr/>
          <p:nvPr/>
        </p:nvGrpSpPr>
        <p:grpSpPr>
          <a:xfrm>
            <a:off x="863539" y="3478816"/>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5" name="TextBox 15"/>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dirty="0">
                  <a:solidFill>
                    <a:srgbClr val="17726D"/>
                  </a:solidFill>
                  <a:latin typeface="Inter Bold" panose="020B0802030000000004"/>
                  <a:ea typeface="Inter Bold" panose="020B0802030000000004"/>
                  <a:cs typeface="Inter Bold" panose="020B0802030000000004"/>
                  <a:sym typeface="Inter Bold" panose="020B0802030000000004"/>
                </a:rPr>
                <a:t>01</a:t>
              </a:r>
              <a:endParaRPr lang="en-US" sz="34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16" name="Group 16"/>
          <p:cNvGrpSpPr/>
          <p:nvPr/>
        </p:nvGrpSpPr>
        <p:grpSpPr>
          <a:xfrm>
            <a:off x="845030" y="7392445"/>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8" name="TextBox 18"/>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a:solidFill>
                    <a:srgbClr val="17726D"/>
                  </a:solidFill>
                  <a:latin typeface="Inter Bold" panose="020B0802030000000004"/>
                  <a:ea typeface="Inter Bold" panose="020B0802030000000004"/>
                  <a:cs typeface="Inter Bold" panose="020B0802030000000004"/>
                  <a:sym typeface="Inter Bold" panose="020B0802030000000004"/>
                </a:rPr>
                <a:t>04</a:t>
              </a:r>
              <a:endParaRPr lang="en-US" sz="3400" b="1">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19" name="Group 19"/>
          <p:cNvGrpSpPr/>
          <p:nvPr/>
        </p:nvGrpSpPr>
        <p:grpSpPr>
          <a:xfrm>
            <a:off x="845030" y="4780364"/>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1" name="TextBox 21"/>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dirty="0">
                  <a:solidFill>
                    <a:srgbClr val="17726D"/>
                  </a:solidFill>
                  <a:latin typeface="Inter Bold" panose="020B0802030000000004"/>
                  <a:ea typeface="Inter Bold" panose="020B0802030000000004"/>
                  <a:cs typeface="Inter Bold" panose="020B0802030000000004"/>
                  <a:sym typeface="Inter Bold" panose="020B0802030000000004"/>
                </a:rPr>
                <a:t>02</a:t>
              </a:r>
              <a:endParaRPr lang="en-US" sz="34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22" name="Group 22"/>
          <p:cNvGrpSpPr/>
          <p:nvPr/>
        </p:nvGrpSpPr>
        <p:grpSpPr>
          <a:xfrm>
            <a:off x="885783" y="8727289"/>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4" name="TextBox 24"/>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a:solidFill>
                    <a:srgbClr val="17726D"/>
                  </a:solidFill>
                  <a:latin typeface="Inter Bold" panose="020B0802030000000004"/>
                  <a:ea typeface="Inter Bold" panose="020B0802030000000004"/>
                  <a:cs typeface="Inter Bold" panose="020B0802030000000004"/>
                  <a:sym typeface="Inter Bold" panose="020B0802030000000004"/>
                </a:rPr>
                <a:t>05</a:t>
              </a:r>
              <a:endParaRPr lang="en-US" sz="3400" b="1">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25" name="Group 25"/>
          <p:cNvGrpSpPr/>
          <p:nvPr/>
        </p:nvGrpSpPr>
        <p:grpSpPr>
          <a:xfrm>
            <a:off x="863539" y="6168202"/>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7" name="TextBox 27"/>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dirty="0">
                  <a:solidFill>
                    <a:srgbClr val="17726D"/>
                  </a:solidFill>
                  <a:latin typeface="Inter Bold" panose="020B0802030000000004"/>
                  <a:ea typeface="Inter Bold" panose="020B0802030000000004"/>
                  <a:cs typeface="Inter Bold" panose="020B0802030000000004"/>
                  <a:sym typeface="Inter Bold" panose="020B0802030000000004"/>
                </a:rPr>
                <a:t>03</a:t>
              </a:r>
              <a:endParaRPr lang="en-US" sz="34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28" name="Group 28"/>
          <p:cNvGrpSpPr/>
          <p:nvPr/>
        </p:nvGrpSpPr>
        <p:grpSpPr>
          <a:xfrm>
            <a:off x="6327140" y="6244410"/>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30" name="TextBox 30"/>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dirty="0">
                  <a:solidFill>
                    <a:srgbClr val="17726D"/>
                  </a:solidFill>
                  <a:latin typeface="Inter Bold" panose="020B0802030000000004"/>
                  <a:ea typeface="Inter Bold" panose="020B0802030000000004"/>
                  <a:cs typeface="Inter Bold" panose="020B0802030000000004"/>
                  <a:sym typeface="Inter Bold" panose="020B0802030000000004"/>
                </a:rPr>
                <a:t>07</a:t>
              </a:r>
              <a:endParaRPr lang="en-US" sz="34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sp>
        <p:nvSpPr>
          <p:cNvPr id="31" name="AutoShape 31"/>
          <p:cNvSpPr/>
          <p:nvPr/>
        </p:nvSpPr>
        <p:spPr>
          <a:xfrm>
            <a:off x="844489" y="2795723"/>
            <a:ext cx="6008511" cy="0"/>
          </a:xfrm>
          <a:prstGeom prst="line">
            <a:avLst/>
          </a:prstGeom>
          <a:ln w="76200" cap="flat">
            <a:solidFill>
              <a:srgbClr val="EAE4D2"/>
            </a:solidFill>
            <a:prstDash val="solid"/>
            <a:headEnd type="none" w="sm" len="sm"/>
            <a:tailEnd type="none" w="sm" len="sm"/>
          </a:ln>
        </p:spPr>
      </p:sp>
      <p:sp>
        <p:nvSpPr>
          <p:cNvPr id="32" name="Freeform 32"/>
          <p:cNvSpPr/>
          <p:nvPr/>
        </p:nvSpPr>
        <p:spPr>
          <a:xfrm>
            <a:off x="17466262" y="9406277"/>
            <a:ext cx="586293" cy="483692"/>
          </a:xfrm>
          <a:custGeom>
            <a:avLst/>
            <a:gdLst/>
            <a:ahLst/>
            <a:cxnLst/>
            <a:rect l="l" t="t" r="r" b="b"/>
            <a:pathLst>
              <a:path w="586293" h="483692">
                <a:moveTo>
                  <a:pt x="0" y="0"/>
                </a:moveTo>
                <a:lnTo>
                  <a:pt x="586293" y="0"/>
                </a:lnTo>
                <a:lnTo>
                  <a:pt x="586293" y="483691"/>
                </a:lnTo>
                <a:lnTo>
                  <a:pt x="0" y="483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844489" y="817223"/>
            <a:ext cx="7158103" cy="1946910"/>
          </a:xfrm>
          <a:prstGeom prst="rect">
            <a:avLst/>
          </a:prstGeom>
        </p:spPr>
        <p:txBody>
          <a:bodyPr lIns="0" tIns="0" rIns="0" bIns="0" rtlCol="0" anchor="t">
            <a:spAutoFit/>
          </a:bodyPr>
          <a:lstStyle/>
          <a:p>
            <a:pPr algn="l">
              <a:lnSpc>
                <a:spcPts val="7560"/>
              </a:lnSpc>
            </a:pPr>
            <a:r>
              <a:rPr lang="en-US" sz="7200" b="1">
                <a:solidFill>
                  <a:srgbClr val="17726D"/>
                </a:solidFill>
                <a:latin typeface="Inter Bold" panose="020B0802030000000004"/>
                <a:ea typeface="Inter Bold" panose="020B0802030000000004"/>
                <a:cs typeface="Inter Bold" panose="020B0802030000000004"/>
                <a:sym typeface="Inter Bold" panose="020B0802030000000004"/>
              </a:rPr>
              <a:t>TABLE OF CONTENT</a:t>
            </a:r>
            <a:endParaRPr lang="en-US" sz="7200" b="1">
              <a:solidFill>
                <a:srgbClr val="17726D"/>
              </a:solidFill>
              <a:latin typeface="Inter Bold" panose="020B0802030000000004"/>
              <a:ea typeface="Inter Bold" panose="020B0802030000000004"/>
              <a:cs typeface="Inter Bold" panose="020B0802030000000004"/>
              <a:sym typeface="Inter Bold" panose="020B0802030000000004"/>
            </a:endParaRPr>
          </a:p>
        </p:txBody>
      </p:sp>
      <p:sp>
        <p:nvSpPr>
          <p:cNvPr id="34" name="TextBox 34"/>
          <p:cNvSpPr txBox="1"/>
          <p:nvPr/>
        </p:nvSpPr>
        <p:spPr>
          <a:xfrm>
            <a:off x="2169418" y="3698005"/>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Introduction</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35" name="TextBox 35"/>
          <p:cNvSpPr txBox="1"/>
          <p:nvPr/>
        </p:nvSpPr>
        <p:spPr>
          <a:xfrm>
            <a:off x="2120863" y="8990480"/>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Data Preprocessing</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36" name="TextBox 36"/>
          <p:cNvSpPr txBox="1"/>
          <p:nvPr/>
        </p:nvSpPr>
        <p:spPr>
          <a:xfrm>
            <a:off x="2169417" y="5053087"/>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About Dataset</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37" name="TextBox 37"/>
          <p:cNvSpPr txBox="1"/>
          <p:nvPr/>
        </p:nvSpPr>
        <p:spPr>
          <a:xfrm>
            <a:off x="2169416" y="7548225"/>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EDA</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38" name="TextBox 38"/>
          <p:cNvSpPr txBox="1"/>
          <p:nvPr/>
        </p:nvSpPr>
        <p:spPr>
          <a:xfrm>
            <a:off x="2131299" y="6348894"/>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Statistical Analysis</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39" name="TextBox 39"/>
          <p:cNvSpPr txBox="1"/>
          <p:nvPr/>
        </p:nvSpPr>
        <p:spPr>
          <a:xfrm>
            <a:off x="7643516" y="5191795"/>
            <a:ext cx="3614553" cy="422275"/>
          </a:xfrm>
          <a:prstGeom prst="rect">
            <a:avLst/>
          </a:prstGeom>
        </p:spPr>
        <p:txBody>
          <a:bodyPr lIns="0" tIns="0" rIns="0" bIns="0" rtlCol="0" anchor="t">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Model Training</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grpSp>
        <p:nvGrpSpPr>
          <p:cNvPr id="42" name="Group 28"/>
          <p:cNvGrpSpPr/>
          <p:nvPr/>
        </p:nvGrpSpPr>
        <p:grpSpPr>
          <a:xfrm>
            <a:off x="6331630" y="4909872"/>
            <a:ext cx="969409" cy="986123"/>
            <a:chOff x="0" y="0"/>
            <a:chExt cx="812800" cy="826814"/>
          </a:xfrm>
        </p:grpSpPr>
        <p:sp>
          <p:nvSpPr>
            <p:cNvPr id="43"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4" name="TextBox 30"/>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a:solidFill>
                    <a:srgbClr val="17726D"/>
                  </a:solidFill>
                  <a:latin typeface="Inter Bold" panose="020B0802030000000004"/>
                  <a:ea typeface="Inter Bold" panose="020B0802030000000004"/>
                  <a:cs typeface="Inter Bold" panose="020B0802030000000004"/>
                  <a:sym typeface="Inter Bold" panose="020B0802030000000004"/>
                </a:rPr>
                <a:t>06</a:t>
              </a:r>
              <a:endParaRPr lang="en-US" sz="3400" b="1">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grpSp>
        <p:nvGrpSpPr>
          <p:cNvPr id="45" name="Group 28"/>
          <p:cNvGrpSpPr/>
          <p:nvPr/>
        </p:nvGrpSpPr>
        <p:grpSpPr>
          <a:xfrm>
            <a:off x="6308146" y="7548672"/>
            <a:ext cx="969409" cy="986123"/>
            <a:chOff x="0" y="0"/>
            <a:chExt cx="812800" cy="826814"/>
          </a:xfrm>
        </p:grpSpPr>
        <p:sp>
          <p:nvSpPr>
            <p:cNvPr id="46"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7" name="TextBox 30"/>
            <p:cNvSpPr txBox="1"/>
            <p:nvPr/>
          </p:nvSpPr>
          <p:spPr>
            <a:xfrm>
              <a:off x="76200" y="1314"/>
              <a:ext cx="660400" cy="747987"/>
            </a:xfrm>
            <a:prstGeom prst="rect">
              <a:avLst/>
            </a:prstGeom>
          </p:spPr>
          <p:txBody>
            <a:bodyPr lIns="44470" tIns="44470" rIns="44470" bIns="44470" rtlCol="0" anchor="ctr"/>
            <a:lstStyle/>
            <a:p>
              <a:pPr algn="ctr">
                <a:lnSpc>
                  <a:spcPts val="4760"/>
                </a:lnSpc>
              </a:pPr>
              <a:r>
                <a:rPr lang="en-US" sz="3400" b="1" dirty="0">
                  <a:solidFill>
                    <a:srgbClr val="17726D"/>
                  </a:solidFill>
                  <a:latin typeface="Inter Bold" panose="020B0802030000000004"/>
                  <a:ea typeface="Inter Bold" panose="020B0802030000000004"/>
                  <a:cs typeface="Inter Bold" panose="020B0802030000000004"/>
                  <a:sym typeface="Inter Bold" panose="020B0802030000000004"/>
                </a:rPr>
                <a:t>08</a:t>
              </a:r>
              <a:endParaRPr lang="en-US" sz="34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sp>
        <p:nvSpPr>
          <p:cNvPr id="57" name="TextBox 56"/>
          <p:cNvSpPr txBox="1"/>
          <p:nvPr/>
        </p:nvSpPr>
        <p:spPr>
          <a:xfrm>
            <a:off x="7524636" y="6458642"/>
            <a:ext cx="4215687" cy="505716"/>
          </a:xfrm>
          <a:prstGeom prst="rect">
            <a:avLst/>
          </a:prstGeom>
          <a:noFill/>
        </p:spPr>
        <p:txBody>
          <a:bodyPr wrap="square">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Hyperparameter Tuning</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
        <p:nvSpPr>
          <p:cNvPr id="59" name="TextBox 58"/>
          <p:cNvSpPr txBox="1"/>
          <p:nvPr/>
        </p:nvSpPr>
        <p:spPr>
          <a:xfrm>
            <a:off x="7522135" y="7805312"/>
            <a:ext cx="3217606" cy="505716"/>
          </a:xfrm>
          <a:prstGeom prst="rect">
            <a:avLst/>
          </a:prstGeom>
          <a:noFill/>
        </p:spPr>
        <p:txBody>
          <a:bodyPr wrap="square">
            <a:spAutoFit/>
          </a:bodyPr>
          <a:lstStyle/>
          <a:p>
            <a:pPr algn="l">
              <a:lnSpc>
                <a:spcPts val="3500"/>
              </a:lnSpc>
            </a:pPr>
            <a:r>
              <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rPr>
              <a:t>Model Deployment</a:t>
            </a:r>
            <a:endParaRPr lang="en-US" sz="2500" b="1" dirty="0">
              <a:solidFill>
                <a:srgbClr val="000000"/>
              </a:solidFill>
              <a:latin typeface="Inter Medium" panose="02000503000000020004"/>
              <a:ea typeface="Inter Medium" panose="02000503000000020004"/>
              <a:cs typeface="Inter Medium" panose="02000503000000020004"/>
              <a:sym typeface="Inter Medium" panose="0200050300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336945"/>
            <a:ext cx="182880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5" name="TextBox 4"/>
          <p:cNvSpPr txBox="1"/>
          <p:nvPr/>
        </p:nvSpPr>
        <p:spPr>
          <a:xfrm>
            <a:off x="533400" y="266700"/>
            <a:ext cx="7696200" cy="707886"/>
          </a:xfrm>
          <a:prstGeom prst="rect">
            <a:avLst/>
          </a:prstGeom>
          <a:noFill/>
        </p:spPr>
        <p:txBody>
          <a:bodyPr wrap="square" rtlCol="0">
            <a:spAutoFit/>
          </a:bodyPr>
          <a:lstStyle/>
          <a:p>
            <a:r>
              <a:rPr lang="en-IN" sz="4000" b="1" dirty="0">
                <a:solidFill>
                  <a:schemeClr val="accent2">
                    <a:lumMod val="50000"/>
                  </a:schemeClr>
                </a:solidFill>
                <a:latin typeface="Arial Rounded MT Bold" panose="020F0704030504030204" pitchFamily="34" charset="0"/>
              </a:rPr>
              <a:t>DATA PREPROCESSING</a:t>
            </a:r>
            <a:endParaRPr lang="en-IN" sz="4000" b="1" dirty="0">
              <a:solidFill>
                <a:schemeClr val="accent2">
                  <a:lumMod val="50000"/>
                </a:schemeClr>
              </a:solidFill>
              <a:latin typeface="Arial Rounded MT Bold" panose="020F0704030504030204" pitchFamily="34" charset="0"/>
            </a:endParaRPr>
          </a:p>
        </p:txBody>
      </p:sp>
      <p:sp>
        <p:nvSpPr>
          <p:cNvPr id="6" name="TextBox 5"/>
          <p:cNvSpPr txBox="1"/>
          <p:nvPr/>
        </p:nvSpPr>
        <p:spPr>
          <a:xfrm>
            <a:off x="547141" y="1181100"/>
            <a:ext cx="4736892" cy="615553"/>
          </a:xfrm>
          <a:prstGeom prst="rect">
            <a:avLst/>
          </a:prstGeom>
          <a:noFill/>
        </p:spPr>
        <p:txBody>
          <a:bodyPr wrap="square" rtlCol="0">
            <a:spAutoFit/>
          </a:bodyPr>
          <a:lstStyle/>
          <a:p>
            <a:r>
              <a:rPr lang="en-IN" sz="3400" b="1" dirty="0">
                <a:latin typeface="Arial Rounded MT Bold" panose="020F0704030504030204" pitchFamily="34" charset="0"/>
              </a:rPr>
              <a:t>FEATURE ENCODING</a:t>
            </a:r>
            <a:endParaRPr lang="en-IN" sz="3400" b="1" dirty="0">
              <a:latin typeface="Arial Rounded MT Bold" panose="020F0704030504030204" pitchFamily="34" charset="0"/>
            </a:endParaRPr>
          </a:p>
        </p:txBody>
      </p:sp>
      <p:pic>
        <p:nvPicPr>
          <p:cNvPr id="8" name="Picture 7"/>
          <p:cNvPicPr>
            <a:picLocks noChangeAspect="1"/>
          </p:cNvPicPr>
          <p:nvPr/>
        </p:nvPicPr>
        <p:blipFill>
          <a:blip r:embed="rId1"/>
          <a:stretch>
            <a:fillRect/>
          </a:stretch>
        </p:blipFill>
        <p:spPr>
          <a:xfrm>
            <a:off x="2590800" y="4076700"/>
            <a:ext cx="10820400" cy="4681754"/>
          </a:xfrm>
          <a:prstGeom prst="rect">
            <a:avLst/>
          </a:prstGeom>
        </p:spPr>
      </p:pic>
      <p:sp>
        <p:nvSpPr>
          <p:cNvPr id="9" name="TextBox 8"/>
          <p:cNvSpPr txBox="1"/>
          <p:nvPr/>
        </p:nvSpPr>
        <p:spPr>
          <a:xfrm>
            <a:off x="685800" y="2703712"/>
            <a:ext cx="11049000" cy="584775"/>
          </a:xfrm>
          <a:prstGeom prst="rect">
            <a:avLst/>
          </a:prstGeom>
          <a:noFill/>
        </p:spPr>
        <p:txBody>
          <a:bodyPr wrap="square" rtlCol="0">
            <a:spAutoFit/>
          </a:bodyPr>
          <a:lstStyle/>
          <a:p>
            <a:pPr marL="285750" indent="-285750">
              <a:buFont typeface="Wingdings" panose="05000000000000000000" pitchFamily="2" charset="2"/>
              <a:buChar char="Ø"/>
            </a:pPr>
            <a:r>
              <a:rPr lang="en-IN" sz="3200" dirty="0"/>
              <a:t> Encoded categorical column “type” using One Hot Encoder.</a:t>
            </a:r>
            <a:endParaRPr lang="en-IN"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812385" y="424775"/>
            <a:ext cx="17678400" cy="646331"/>
          </a:xfrm>
          <a:prstGeom prst="rect">
            <a:avLst/>
          </a:prstGeom>
          <a:noFill/>
        </p:spPr>
        <p:txBody>
          <a:bodyPr wrap="square">
            <a:spAutoFit/>
          </a:bodyPr>
          <a:lstStyle/>
          <a:p>
            <a:r>
              <a:rPr lang="en-IN" sz="3400" b="1" dirty="0">
                <a:latin typeface="Arial Rounded MT Bold" panose="020F0704030504030204" pitchFamily="34" charset="0"/>
              </a:rPr>
              <a:t>HANDLING</a:t>
            </a:r>
            <a:r>
              <a:rPr lang="en-IN" sz="3600" dirty="0">
                <a:solidFill>
                  <a:schemeClr val="accent2">
                    <a:lumMod val="50000"/>
                  </a:schemeClr>
                </a:solidFill>
                <a:latin typeface="Arial Black" panose="020B0A04020102020204" pitchFamily="34" charset="0"/>
              </a:rPr>
              <a:t> </a:t>
            </a:r>
            <a:r>
              <a:rPr lang="en-IN" sz="3400" b="1" dirty="0">
                <a:latin typeface="Arial Rounded MT Bold" panose="020F0704030504030204" pitchFamily="34" charset="0"/>
              </a:rPr>
              <a:t>DATA IMBALANCE USING SMOTE &amp; UNDER SAMPLING  </a:t>
            </a:r>
            <a:endParaRPr lang="en-IN" sz="3400" b="1" dirty="0">
              <a:latin typeface="Arial Rounded MT Bold" panose="020F0704030504030204" pitchFamily="34" charset="0"/>
            </a:endParaRPr>
          </a:p>
        </p:txBody>
      </p:sp>
      <p:pic>
        <p:nvPicPr>
          <p:cNvPr id="7" name="Picture 6"/>
          <p:cNvPicPr>
            <a:picLocks noChangeAspect="1"/>
          </p:cNvPicPr>
          <p:nvPr/>
        </p:nvPicPr>
        <p:blipFill>
          <a:blip r:embed="rId1"/>
          <a:srcRect b="43668"/>
          <a:stretch>
            <a:fillRect/>
          </a:stretch>
        </p:blipFill>
        <p:spPr>
          <a:xfrm>
            <a:off x="609600" y="1467384"/>
            <a:ext cx="6781800" cy="2189189"/>
          </a:xfrm>
          <a:prstGeom prst="rect">
            <a:avLst/>
          </a:prstGeom>
        </p:spPr>
      </p:pic>
      <p:pic>
        <p:nvPicPr>
          <p:cNvPr id="8" name="Picture 7"/>
          <p:cNvPicPr>
            <a:picLocks noChangeAspect="1"/>
          </p:cNvPicPr>
          <p:nvPr/>
        </p:nvPicPr>
        <p:blipFill>
          <a:blip r:embed="rId2"/>
          <a:stretch>
            <a:fillRect/>
          </a:stretch>
        </p:blipFill>
        <p:spPr>
          <a:xfrm>
            <a:off x="6386636" y="3467100"/>
            <a:ext cx="11049000" cy="5281624"/>
          </a:xfrm>
          <a:prstGeom prst="rect">
            <a:avLst/>
          </a:prstGeom>
        </p:spPr>
      </p:pic>
      <p:pic>
        <p:nvPicPr>
          <p:cNvPr id="9" name="Picture 8"/>
          <p:cNvPicPr>
            <a:picLocks noChangeAspect="1"/>
          </p:cNvPicPr>
          <p:nvPr/>
        </p:nvPicPr>
        <p:blipFill>
          <a:blip r:embed="rId3"/>
          <a:stretch>
            <a:fillRect/>
          </a:stretch>
        </p:blipFill>
        <p:spPr>
          <a:xfrm>
            <a:off x="1066800" y="3656573"/>
            <a:ext cx="5167436" cy="13118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8100" y="8371297"/>
            <a:ext cx="18249900" cy="1950055"/>
            <a:chOff x="0" y="0"/>
            <a:chExt cx="4816593" cy="1192858"/>
          </a:xfrm>
        </p:grpSpPr>
        <p:sp>
          <p:nvSpPr>
            <p:cNvPr id="9"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10" name="TextBox 9"/>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11" name="TextBox 10"/>
          <p:cNvSpPr txBox="1"/>
          <p:nvPr/>
        </p:nvSpPr>
        <p:spPr>
          <a:xfrm>
            <a:off x="914400" y="513121"/>
            <a:ext cx="5105400" cy="615553"/>
          </a:xfrm>
          <a:prstGeom prst="rect">
            <a:avLst/>
          </a:prstGeom>
          <a:noFill/>
        </p:spPr>
        <p:txBody>
          <a:bodyPr wrap="square" rtlCol="0">
            <a:spAutoFit/>
          </a:bodyPr>
          <a:lstStyle/>
          <a:p>
            <a:r>
              <a:rPr lang="en-IN" sz="3400" b="1" dirty="0">
                <a:latin typeface="Arial Rounded MT Bold" panose="020F0704030504030204" pitchFamily="34" charset="0"/>
              </a:rPr>
              <a:t>FEATURE</a:t>
            </a:r>
            <a:r>
              <a:rPr lang="en-IN" dirty="0">
                <a:latin typeface="Arial Rounded MT Bold" panose="020F0704030504030204" pitchFamily="34" charset="0"/>
              </a:rPr>
              <a:t> </a:t>
            </a:r>
            <a:r>
              <a:rPr lang="en-IN" sz="3400" b="1" dirty="0">
                <a:latin typeface="Arial Rounded MT Bold" panose="020F0704030504030204" pitchFamily="34" charset="0"/>
              </a:rPr>
              <a:t>SCALING</a:t>
            </a:r>
            <a:endParaRPr lang="en-IN" sz="3400" b="1" dirty="0">
              <a:latin typeface="Arial Rounded MT Bold" panose="020F0704030504030204" pitchFamily="34" charset="0"/>
            </a:endParaRPr>
          </a:p>
        </p:txBody>
      </p:sp>
      <p:pic>
        <p:nvPicPr>
          <p:cNvPr id="14" name="Picture 13"/>
          <p:cNvPicPr>
            <a:picLocks noChangeAspect="1"/>
          </p:cNvPicPr>
          <p:nvPr/>
        </p:nvPicPr>
        <p:blipFill>
          <a:blip r:embed="rId1"/>
          <a:stretch>
            <a:fillRect/>
          </a:stretch>
        </p:blipFill>
        <p:spPr>
          <a:xfrm>
            <a:off x="6019800" y="3295359"/>
            <a:ext cx="4114800" cy="1371600"/>
          </a:xfrm>
          <a:prstGeom prst="rect">
            <a:avLst/>
          </a:prstGeom>
        </p:spPr>
      </p:pic>
      <p:sp>
        <p:nvSpPr>
          <p:cNvPr id="16" name="TextBox 15"/>
          <p:cNvSpPr txBox="1"/>
          <p:nvPr/>
        </p:nvSpPr>
        <p:spPr>
          <a:xfrm>
            <a:off x="914400" y="2186025"/>
            <a:ext cx="16261830" cy="954107"/>
          </a:xfrm>
          <a:prstGeom prst="rect">
            <a:avLst/>
          </a:prstGeom>
          <a:noFill/>
        </p:spPr>
        <p:txBody>
          <a:bodyPr wrap="square">
            <a:spAutoFit/>
          </a:bodyPr>
          <a:lstStyle/>
          <a:p>
            <a:r>
              <a:rPr lang="en-US" sz="2800" dirty="0"/>
              <a:t>Robust scaling is a method of standardizing features by removing the median and scaling them according to the </a:t>
            </a:r>
            <a:r>
              <a:rPr lang="en-US" sz="2800" b="1" dirty="0"/>
              <a:t>Interquartile Range (IQR)</a:t>
            </a:r>
            <a:r>
              <a:rPr lang="en-US" sz="2800" dirty="0"/>
              <a:t>. </a:t>
            </a:r>
            <a:endParaRPr lang="en-IN" sz="2800" dirty="0"/>
          </a:p>
        </p:txBody>
      </p:sp>
      <p:sp>
        <p:nvSpPr>
          <p:cNvPr id="17" name="TextBox 16"/>
          <p:cNvSpPr txBox="1"/>
          <p:nvPr/>
        </p:nvSpPr>
        <p:spPr>
          <a:xfrm>
            <a:off x="871927" y="1443974"/>
            <a:ext cx="16261830" cy="646331"/>
          </a:xfrm>
          <a:prstGeom prst="rect">
            <a:avLst/>
          </a:prstGeom>
          <a:noFill/>
        </p:spPr>
        <p:txBody>
          <a:bodyPr wrap="square">
            <a:spAutoFit/>
          </a:bodyPr>
          <a:lstStyle/>
          <a:p>
            <a:r>
              <a:rPr lang="en-IN" sz="3600" b="1" dirty="0"/>
              <a:t>Robust Scaling</a:t>
            </a:r>
            <a:endParaRPr lang="en-IN" sz="3600" b="1" dirty="0"/>
          </a:p>
        </p:txBody>
      </p:sp>
      <p:sp>
        <p:nvSpPr>
          <p:cNvPr id="19" name="TextBox 18"/>
          <p:cNvSpPr txBox="1"/>
          <p:nvPr/>
        </p:nvSpPr>
        <p:spPr>
          <a:xfrm>
            <a:off x="916898" y="4972095"/>
            <a:ext cx="16304303" cy="2154436"/>
          </a:xfrm>
          <a:prstGeom prst="rect">
            <a:avLst/>
          </a:prstGeom>
          <a:noFill/>
        </p:spPr>
        <p:txBody>
          <a:bodyPr wrap="square">
            <a:spAutoFit/>
          </a:bodyPr>
          <a:lstStyle/>
          <a:p>
            <a:r>
              <a:rPr lang="en-US" sz="3200" b="1" dirty="0"/>
              <a:t>Why we used Robust Scaling ?</a:t>
            </a:r>
            <a:endParaRPr lang="en-US" sz="3200" b="1" dirty="0"/>
          </a:p>
          <a:p>
            <a:endParaRPr lang="en-US" b="1" dirty="0"/>
          </a:p>
          <a:p>
            <a:pPr>
              <a:buFont typeface="Arial" panose="020B0604020202020204" pitchFamily="34" charset="0"/>
              <a:buChar char="•"/>
            </a:pPr>
            <a:r>
              <a:rPr lang="en-US" sz="2800" b="1" dirty="0"/>
              <a:t>Data with Outliers</a:t>
            </a:r>
            <a:r>
              <a:rPr lang="en-US" sz="2800" dirty="0"/>
              <a:t>: If your dataset contains outliers, robust scaling is preferred because it uses the median and IQR, which are less affected by extreme values.</a:t>
            </a:r>
            <a:endParaRPr lang="en-US" sz="2800" dirty="0"/>
          </a:p>
          <a:p>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4874" y="219659"/>
            <a:ext cx="7541926" cy="984885"/>
          </a:xfrm>
          <a:prstGeom prst="rect">
            <a:avLst/>
          </a:prstGeom>
          <a:noFill/>
        </p:spPr>
        <p:txBody>
          <a:bodyPr wrap="square" rtlCol="0">
            <a:spAutoFit/>
          </a:bodyPr>
          <a:lstStyle/>
          <a:p>
            <a:r>
              <a:rPr lang="en-IN" sz="4000" b="1" i="0" dirty="0">
                <a:solidFill>
                  <a:schemeClr val="accent2">
                    <a:lumMod val="50000"/>
                  </a:schemeClr>
                </a:solidFill>
                <a:effectLst/>
                <a:latin typeface="Arial Rounded MT Bold" panose="020F0704030504030204" pitchFamily="34" charset="0"/>
              </a:rPr>
              <a:t>MODEL TRAINING RESULTS</a:t>
            </a:r>
            <a:endParaRPr lang="en-IN" sz="4000" b="1" i="0" dirty="0">
              <a:solidFill>
                <a:schemeClr val="accent2">
                  <a:lumMod val="50000"/>
                </a:schemeClr>
              </a:solidFill>
              <a:effectLst/>
              <a:latin typeface="Arial Rounded MT Bold" panose="020F0704030504030204" pitchFamily="34" charset="0"/>
            </a:endParaRPr>
          </a:p>
          <a:p>
            <a:endParaRPr lang="en-IN" dirty="0"/>
          </a:p>
        </p:txBody>
      </p:sp>
      <p:grpSp>
        <p:nvGrpSpPr>
          <p:cNvPr id="3" name="Group 2"/>
          <p:cNvGrpSpPr/>
          <p:nvPr/>
        </p:nvGrpSpPr>
        <p:grpSpPr>
          <a:xfrm>
            <a:off x="38100" y="9326043"/>
            <a:ext cx="18249900" cy="995309"/>
            <a:chOff x="0" y="0"/>
            <a:chExt cx="4816593" cy="1192858"/>
          </a:xfrm>
        </p:grpSpPr>
        <p:sp>
          <p:nvSpPr>
            <p:cNvPr id="4"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5" name="TextBox 4"/>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10" name="Picture 9"/>
          <p:cNvPicPr>
            <a:picLocks noChangeAspect="1"/>
          </p:cNvPicPr>
          <p:nvPr/>
        </p:nvPicPr>
        <p:blipFill>
          <a:blip r:embed="rId1"/>
          <a:stretch>
            <a:fillRect/>
          </a:stretch>
        </p:blipFill>
        <p:spPr>
          <a:xfrm>
            <a:off x="4459574" y="2199718"/>
            <a:ext cx="11009026" cy="1181677"/>
          </a:xfrm>
          <a:prstGeom prst="rect">
            <a:avLst/>
          </a:prstGeom>
        </p:spPr>
      </p:pic>
      <p:graphicFrame>
        <p:nvGraphicFramePr>
          <p:cNvPr id="16" name="Table 15"/>
          <p:cNvGraphicFramePr>
            <a:graphicFrameLocks noGrp="1"/>
          </p:cNvGraphicFramePr>
          <p:nvPr/>
        </p:nvGraphicFramePr>
        <p:xfrm>
          <a:off x="1295400" y="2075118"/>
          <a:ext cx="3124200" cy="7777142"/>
        </p:xfrm>
        <a:graphic>
          <a:graphicData uri="http://schemas.openxmlformats.org/drawingml/2006/table">
            <a:tbl>
              <a:tblPr firstRow="1" bandRow="1">
                <a:tableStyleId>{22838BEF-8BB2-4498-84A7-C5851F593DF1}</a:tableStyleId>
              </a:tblPr>
              <a:tblGrid>
                <a:gridCol w="3124200"/>
              </a:tblGrid>
              <a:tr h="1277135">
                <a:tc>
                  <a:txBody>
                    <a:bodyPr/>
                    <a:lstStyle/>
                    <a:p>
                      <a:pPr algn="ctr"/>
                      <a:r>
                        <a:rPr lang="en-IN" sz="2800" b="1" dirty="0"/>
                        <a:t>Logistic Regression</a:t>
                      </a:r>
                      <a:endParaRPr lang="en-IN" sz="2800" b="1" dirty="0"/>
                    </a:p>
                  </a:txBody>
                  <a:tcPr/>
                </a:tc>
              </a:tr>
              <a:tr h="14512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2800" b="1" kern="1200" dirty="0">
                          <a:solidFill>
                            <a:schemeClr val="dk1"/>
                          </a:solidFill>
                          <a:effectLst/>
                        </a:rPr>
                        <a:t>KNN Classifier</a:t>
                      </a:r>
                      <a:endParaRPr lang="en-IN" sz="2800" b="1" kern="1200" dirty="0">
                        <a:solidFill>
                          <a:schemeClr val="dk1"/>
                        </a:solidFill>
                        <a:effectLst/>
                      </a:endParaRPr>
                    </a:p>
                    <a:p>
                      <a:pPr algn="ctr"/>
                      <a:endParaRPr lang="en-IN" sz="2800" b="1" dirty="0"/>
                    </a:p>
                  </a:txBody>
                  <a:tcPr/>
                </a:tc>
              </a:tr>
              <a:tr h="1351144">
                <a:tc>
                  <a:txBody>
                    <a:bodyPr/>
                    <a:lstStyle/>
                    <a:p>
                      <a:pPr algn="ctr"/>
                      <a:r>
                        <a:rPr lang="en-IN" sz="2800" b="1" dirty="0"/>
                        <a:t>Decision Tree</a:t>
                      </a:r>
                      <a:endParaRPr lang="en-IN" sz="2800" b="1" dirty="0"/>
                    </a:p>
                  </a:txBody>
                  <a:tcPr/>
                </a:tc>
              </a:tr>
              <a:tr h="1347498">
                <a:tc>
                  <a:txBody>
                    <a:bodyPr/>
                    <a:lstStyle/>
                    <a:p>
                      <a:pPr algn="ctr"/>
                      <a:r>
                        <a:rPr lang="en-IN" sz="2800" b="1" dirty="0"/>
                        <a:t>Random Forest</a:t>
                      </a:r>
                      <a:endParaRPr lang="en-IN" sz="2800" b="1" dirty="0"/>
                    </a:p>
                  </a:txBody>
                  <a:tcPr/>
                </a:tc>
              </a:tr>
              <a:tr h="1195725">
                <a:tc>
                  <a:txBody>
                    <a:bodyPr/>
                    <a:lstStyle/>
                    <a:p>
                      <a:pPr algn="ctr"/>
                      <a:r>
                        <a:rPr lang="en-IN" sz="2800" b="1" dirty="0"/>
                        <a:t>XG Boost</a:t>
                      </a:r>
                      <a:endParaRPr lang="en-IN" sz="2800" b="1" dirty="0"/>
                    </a:p>
                  </a:txBody>
                  <a:tcPr/>
                </a:tc>
              </a:tr>
              <a:tr h="1154384">
                <a:tc>
                  <a:txBody>
                    <a:bodyPr/>
                    <a:lstStyle/>
                    <a:p>
                      <a:pPr algn="ctr"/>
                      <a:r>
                        <a:rPr lang="en-IN" sz="2800" b="1" dirty="0"/>
                        <a:t>Light GBM</a:t>
                      </a:r>
                      <a:endParaRPr lang="en-IN" sz="2800" b="1" dirty="0"/>
                    </a:p>
                  </a:txBody>
                  <a:tcPr/>
                </a:tc>
              </a:tr>
            </a:tbl>
          </a:graphicData>
        </a:graphic>
      </p:graphicFrame>
      <p:pic>
        <p:nvPicPr>
          <p:cNvPr id="20" name="Picture 19"/>
          <p:cNvPicPr>
            <a:picLocks noChangeAspect="1"/>
          </p:cNvPicPr>
          <p:nvPr/>
        </p:nvPicPr>
        <p:blipFill>
          <a:blip r:embed="rId2"/>
          <a:stretch>
            <a:fillRect/>
          </a:stretch>
        </p:blipFill>
        <p:spPr>
          <a:xfrm>
            <a:off x="4459574" y="3523584"/>
            <a:ext cx="11009026" cy="1167799"/>
          </a:xfrm>
          <a:prstGeom prst="rect">
            <a:avLst/>
          </a:prstGeom>
        </p:spPr>
      </p:pic>
      <p:pic>
        <p:nvPicPr>
          <p:cNvPr id="24" name="Picture 23"/>
          <p:cNvPicPr>
            <a:picLocks noChangeAspect="1"/>
          </p:cNvPicPr>
          <p:nvPr/>
        </p:nvPicPr>
        <p:blipFill>
          <a:blip r:embed="rId3"/>
          <a:stretch>
            <a:fillRect/>
          </a:stretch>
        </p:blipFill>
        <p:spPr>
          <a:xfrm>
            <a:off x="4495800" y="4866348"/>
            <a:ext cx="10972800" cy="1045268"/>
          </a:xfrm>
          <a:prstGeom prst="rect">
            <a:avLst/>
          </a:prstGeom>
        </p:spPr>
      </p:pic>
      <p:pic>
        <p:nvPicPr>
          <p:cNvPr id="28" name="Picture 27"/>
          <p:cNvPicPr>
            <a:picLocks noChangeAspect="1"/>
          </p:cNvPicPr>
          <p:nvPr/>
        </p:nvPicPr>
        <p:blipFill>
          <a:blip r:embed="rId4"/>
          <a:stretch>
            <a:fillRect/>
          </a:stretch>
        </p:blipFill>
        <p:spPr>
          <a:xfrm>
            <a:off x="4463322" y="6086581"/>
            <a:ext cx="10972800" cy="1167798"/>
          </a:xfrm>
          <a:prstGeom prst="rect">
            <a:avLst/>
          </a:prstGeom>
        </p:spPr>
      </p:pic>
      <p:pic>
        <p:nvPicPr>
          <p:cNvPr id="32" name="Picture 31"/>
          <p:cNvPicPr>
            <a:picLocks noChangeAspect="1"/>
          </p:cNvPicPr>
          <p:nvPr/>
        </p:nvPicPr>
        <p:blipFill>
          <a:blip r:embed="rId5"/>
          <a:stretch>
            <a:fillRect/>
          </a:stretch>
        </p:blipFill>
        <p:spPr>
          <a:xfrm>
            <a:off x="4459574" y="7583844"/>
            <a:ext cx="10972800" cy="1035047"/>
          </a:xfrm>
          <a:prstGeom prst="rect">
            <a:avLst/>
          </a:prstGeom>
        </p:spPr>
      </p:pic>
      <p:pic>
        <p:nvPicPr>
          <p:cNvPr id="36" name="Picture 35"/>
          <p:cNvPicPr>
            <a:picLocks noChangeAspect="1"/>
          </p:cNvPicPr>
          <p:nvPr/>
        </p:nvPicPr>
        <p:blipFill>
          <a:blip r:embed="rId6"/>
          <a:stretch>
            <a:fillRect/>
          </a:stretch>
        </p:blipFill>
        <p:spPr>
          <a:xfrm>
            <a:off x="4493302" y="8774486"/>
            <a:ext cx="10972800" cy="1048182"/>
          </a:xfrm>
          <a:prstGeom prst="rect">
            <a:avLst/>
          </a:prstGeom>
        </p:spPr>
      </p:pic>
      <p:graphicFrame>
        <p:nvGraphicFramePr>
          <p:cNvPr id="39" name="Table 38"/>
          <p:cNvGraphicFramePr>
            <a:graphicFrameLocks noGrp="1"/>
          </p:cNvGraphicFramePr>
          <p:nvPr/>
        </p:nvGraphicFramePr>
        <p:xfrm>
          <a:off x="1286656" y="1409700"/>
          <a:ext cx="14231912" cy="640080"/>
        </p:xfrm>
        <a:graphic>
          <a:graphicData uri="http://schemas.openxmlformats.org/drawingml/2006/table">
            <a:tbl>
              <a:tblPr firstRow="1" bandRow="1">
                <a:tableStyleId>{22838BEF-8BB2-4498-84A7-C5851F593DF1}</a:tableStyleId>
              </a:tblPr>
              <a:tblGrid>
                <a:gridCol w="3152034"/>
                <a:gridCol w="11079878"/>
              </a:tblGrid>
              <a:tr h="564665">
                <a:tc>
                  <a:txBody>
                    <a:bodyPr/>
                    <a:lstStyle/>
                    <a:p>
                      <a:pPr algn="ctr"/>
                      <a:r>
                        <a:rPr lang="en-IN" sz="3200" dirty="0"/>
                        <a:t>MODEL</a:t>
                      </a:r>
                      <a:endParaRPr lang="en-IN" sz="3200" dirty="0"/>
                    </a:p>
                  </a:txBody>
                  <a:tcPr/>
                </a:tc>
                <a:tc>
                  <a:txBody>
                    <a:bodyPr/>
                    <a:lstStyle/>
                    <a:p>
                      <a:pPr algn="ctr"/>
                      <a:r>
                        <a:rPr lang="en-IN" sz="3600" dirty="0"/>
                        <a:t>TRAINING METRICES</a:t>
                      </a:r>
                      <a:endParaRPr lang="en-IN" sz="3600" dirty="0"/>
                    </a:p>
                  </a:txBody>
                  <a:tcPr/>
                </a:tc>
              </a:tr>
            </a:tbl>
          </a:graphicData>
        </a:graphic>
      </p:graphicFrame>
      <p:graphicFrame>
        <p:nvGraphicFramePr>
          <p:cNvPr id="40" name="Table 39"/>
          <p:cNvGraphicFramePr>
            <a:graphicFrameLocks noGrp="1"/>
          </p:cNvGraphicFramePr>
          <p:nvPr/>
        </p:nvGraphicFramePr>
        <p:xfrm>
          <a:off x="15518568" y="1409700"/>
          <a:ext cx="635832" cy="8442560"/>
        </p:xfrm>
        <a:graphic>
          <a:graphicData uri="http://schemas.openxmlformats.org/drawingml/2006/table">
            <a:tbl>
              <a:tblPr firstRow="1" bandRow="1">
                <a:tableStyleId>{22838BEF-8BB2-4498-84A7-C5851F593DF1}</a:tableStyleId>
              </a:tblPr>
              <a:tblGrid>
                <a:gridCol w="635832"/>
              </a:tblGrid>
              <a:tr h="8442560">
                <a:tc>
                  <a:txBody>
                    <a:bodyPr/>
                    <a:lstStyle/>
                    <a:p>
                      <a:endParaRPr lang="en-IN" dirty="0"/>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7" name="Picture 6"/>
          <p:cNvPicPr>
            <a:picLocks noChangeAspect="1"/>
          </p:cNvPicPr>
          <p:nvPr/>
        </p:nvPicPr>
        <p:blipFill>
          <a:blip r:embed="rId1"/>
          <a:stretch>
            <a:fillRect/>
          </a:stretch>
        </p:blipFill>
        <p:spPr>
          <a:xfrm>
            <a:off x="38100" y="2906866"/>
            <a:ext cx="5487166" cy="3866186"/>
          </a:xfrm>
          <a:prstGeom prst="rect">
            <a:avLst/>
          </a:prstGeom>
        </p:spPr>
      </p:pic>
      <p:pic>
        <p:nvPicPr>
          <p:cNvPr id="13" name="Picture 12"/>
          <p:cNvPicPr>
            <a:picLocks noChangeAspect="1"/>
          </p:cNvPicPr>
          <p:nvPr/>
        </p:nvPicPr>
        <p:blipFill>
          <a:blip r:embed="rId2"/>
          <a:stretch>
            <a:fillRect/>
          </a:stretch>
        </p:blipFill>
        <p:spPr>
          <a:xfrm>
            <a:off x="12048324" y="2862766"/>
            <a:ext cx="6036279" cy="4094577"/>
          </a:xfrm>
          <a:prstGeom prst="rect">
            <a:avLst/>
          </a:prstGeom>
        </p:spPr>
      </p:pic>
      <p:sp>
        <p:nvSpPr>
          <p:cNvPr id="18" name="TextBox 17"/>
          <p:cNvSpPr txBox="1"/>
          <p:nvPr/>
        </p:nvSpPr>
        <p:spPr>
          <a:xfrm>
            <a:off x="893285" y="1054041"/>
            <a:ext cx="9906000" cy="523220"/>
          </a:xfrm>
          <a:prstGeom prst="rect">
            <a:avLst/>
          </a:prstGeom>
          <a:noFill/>
        </p:spPr>
        <p:txBody>
          <a:bodyPr wrap="square" rtlCol="0">
            <a:spAutoFit/>
          </a:bodyPr>
          <a:lstStyle/>
          <a:p>
            <a:r>
              <a:rPr lang="en-IN" sz="2800" b="1" dirty="0">
                <a:solidFill>
                  <a:schemeClr val="accent2">
                    <a:lumMod val="50000"/>
                  </a:schemeClr>
                </a:solidFill>
                <a:latin typeface="Arial Rounded MT Bold" panose="020F0704030504030204" pitchFamily="34" charset="0"/>
              </a:rPr>
              <a:t>CONFUSION  MATRIX OF DIFFERENT ALGORITHMS</a:t>
            </a:r>
            <a:endParaRPr lang="en-IN" sz="2800" b="1" dirty="0">
              <a:solidFill>
                <a:schemeClr val="accent2">
                  <a:lumMod val="50000"/>
                </a:schemeClr>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6039177" y="2825773"/>
            <a:ext cx="5687666" cy="42073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15" name="Picture 14"/>
          <p:cNvPicPr>
            <a:picLocks noChangeAspect="1"/>
          </p:cNvPicPr>
          <p:nvPr/>
        </p:nvPicPr>
        <p:blipFill>
          <a:blip r:embed="rId1"/>
          <a:stretch>
            <a:fillRect/>
          </a:stretch>
        </p:blipFill>
        <p:spPr>
          <a:xfrm>
            <a:off x="38100" y="1790700"/>
            <a:ext cx="6248400" cy="4467119"/>
          </a:xfrm>
          <a:prstGeom prst="rect">
            <a:avLst/>
          </a:prstGeom>
        </p:spPr>
      </p:pic>
      <p:pic>
        <p:nvPicPr>
          <p:cNvPr id="17" name="Picture 16"/>
          <p:cNvPicPr>
            <a:picLocks noChangeAspect="1"/>
          </p:cNvPicPr>
          <p:nvPr/>
        </p:nvPicPr>
        <p:blipFill>
          <a:blip r:embed="rId2"/>
          <a:stretch>
            <a:fillRect/>
          </a:stretch>
        </p:blipFill>
        <p:spPr>
          <a:xfrm>
            <a:off x="11995050" y="1655429"/>
            <a:ext cx="6077989" cy="4467119"/>
          </a:xfrm>
          <a:prstGeom prst="rect">
            <a:avLst/>
          </a:prstGeom>
        </p:spPr>
      </p:pic>
      <p:pic>
        <p:nvPicPr>
          <p:cNvPr id="6" name="Picture 5"/>
          <p:cNvPicPr>
            <a:picLocks noChangeAspect="1"/>
          </p:cNvPicPr>
          <p:nvPr/>
        </p:nvPicPr>
        <p:blipFill>
          <a:blip r:embed="rId3"/>
          <a:stretch>
            <a:fillRect/>
          </a:stretch>
        </p:blipFill>
        <p:spPr>
          <a:xfrm>
            <a:off x="6286500" y="2019299"/>
            <a:ext cx="5905500" cy="39498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495300"/>
            <a:ext cx="9144000" cy="584775"/>
          </a:xfrm>
          <a:prstGeom prst="rect">
            <a:avLst/>
          </a:prstGeom>
          <a:noFill/>
        </p:spPr>
        <p:txBody>
          <a:bodyPr wrap="square">
            <a:spAutoFit/>
          </a:bodyPr>
          <a:lstStyle/>
          <a:p>
            <a:pPr algn="l"/>
            <a:r>
              <a:rPr lang="en-IN" sz="3200" b="1" i="0" dirty="0">
                <a:solidFill>
                  <a:schemeClr val="accent2">
                    <a:lumMod val="50000"/>
                  </a:schemeClr>
                </a:solidFill>
                <a:effectLst/>
                <a:latin typeface="Helvetica Neue"/>
              </a:rPr>
              <a:t>FEATURE IMPORTANCE</a:t>
            </a:r>
            <a:endParaRPr lang="en-IN" sz="3200" b="1" i="0" dirty="0">
              <a:solidFill>
                <a:schemeClr val="accent2">
                  <a:lumMod val="50000"/>
                </a:schemeClr>
              </a:solidFill>
              <a:effectLst/>
              <a:latin typeface="Helvetica Neue"/>
            </a:endParaRPr>
          </a:p>
        </p:txBody>
      </p:sp>
      <p:grpSp>
        <p:nvGrpSpPr>
          <p:cNvPr id="4" name="Group 3"/>
          <p:cNvGrpSpPr/>
          <p:nvPr/>
        </p:nvGrpSpPr>
        <p:grpSpPr>
          <a:xfrm>
            <a:off x="38100" y="8336944"/>
            <a:ext cx="18249900" cy="1950055"/>
            <a:chOff x="0" y="0"/>
            <a:chExt cx="4816593" cy="1192858"/>
          </a:xfrm>
        </p:grpSpPr>
        <p:sp>
          <p:nvSpPr>
            <p:cNvPr id="5"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6" name="TextBox 5"/>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8" name="Picture 7"/>
          <p:cNvPicPr>
            <a:picLocks noChangeAspect="1"/>
          </p:cNvPicPr>
          <p:nvPr/>
        </p:nvPicPr>
        <p:blipFill>
          <a:blip r:embed="rId1"/>
          <a:stretch>
            <a:fillRect/>
          </a:stretch>
        </p:blipFill>
        <p:spPr>
          <a:xfrm>
            <a:off x="228600" y="2234898"/>
            <a:ext cx="8612603" cy="5651801"/>
          </a:xfrm>
          <a:prstGeom prst="rect">
            <a:avLst/>
          </a:prstGeom>
        </p:spPr>
      </p:pic>
      <p:pic>
        <p:nvPicPr>
          <p:cNvPr id="10" name="Picture 9"/>
          <p:cNvPicPr>
            <a:picLocks noChangeAspect="1"/>
          </p:cNvPicPr>
          <p:nvPr/>
        </p:nvPicPr>
        <p:blipFill>
          <a:blip r:embed="rId2"/>
          <a:stretch>
            <a:fillRect/>
          </a:stretch>
        </p:blipFill>
        <p:spPr>
          <a:xfrm>
            <a:off x="8610600" y="2400301"/>
            <a:ext cx="8989598" cy="54863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36944"/>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6" name="Picture 5"/>
          <p:cNvPicPr>
            <a:picLocks noChangeAspect="1"/>
          </p:cNvPicPr>
          <p:nvPr/>
        </p:nvPicPr>
        <p:blipFill>
          <a:blip r:embed="rId1"/>
          <a:stretch>
            <a:fillRect/>
          </a:stretch>
        </p:blipFill>
        <p:spPr>
          <a:xfrm>
            <a:off x="533400" y="1913744"/>
            <a:ext cx="8382000" cy="5439556"/>
          </a:xfrm>
          <a:prstGeom prst="rect">
            <a:avLst/>
          </a:prstGeom>
        </p:spPr>
      </p:pic>
      <p:pic>
        <p:nvPicPr>
          <p:cNvPr id="8" name="Picture 7"/>
          <p:cNvPicPr>
            <a:picLocks noChangeAspect="1"/>
          </p:cNvPicPr>
          <p:nvPr/>
        </p:nvPicPr>
        <p:blipFill>
          <a:blip r:embed="rId2"/>
          <a:stretch>
            <a:fillRect/>
          </a:stretch>
        </p:blipFill>
        <p:spPr>
          <a:xfrm>
            <a:off x="8915400" y="1943100"/>
            <a:ext cx="8686800" cy="5410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929356"/>
            <a:ext cx="18249900" cy="3186443"/>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762000" y="495300"/>
            <a:ext cx="9144000" cy="584775"/>
          </a:xfrm>
          <a:prstGeom prst="rect">
            <a:avLst/>
          </a:prstGeom>
          <a:noFill/>
        </p:spPr>
        <p:txBody>
          <a:bodyPr wrap="square">
            <a:spAutoFit/>
          </a:bodyPr>
          <a:lstStyle/>
          <a:p>
            <a:pPr algn="l"/>
            <a:r>
              <a:rPr lang="en-IN" sz="3200" b="1" dirty="0">
                <a:solidFill>
                  <a:schemeClr val="accent2">
                    <a:lumMod val="50000"/>
                  </a:schemeClr>
                </a:solidFill>
                <a:latin typeface="Helvetica Neue"/>
              </a:rPr>
              <a:t>HYPERPARAMETER TUNING</a:t>
            </a:r>
            <a:endParaRPr lang="en-IN" sz="3200" b="1" i="0" dirty="0">
              <a:solidFill>
                <a:schemeClr val="accent2">
                  <a:lumMod val="50000"/>
                </a:schemeClr>
              </a:solidFill>
              <a:effectLst/>
              <a:latin typeface="Helvetica Neue"/>
            </a:endParaRPr>
          </a:p>
        </p:txBody>
      </p:sp>
      <p:sp>
        <p:nvSpPr>
          <p:cNvPr id="7" name="Rectangle 1"/>
          <p:cNvSpPr>
            <a:spLocks noChangeArrowheads="1"/>
          </p:cNvSpPr>
          <p:nvPr/>
        </p:nvSpPr>
        <p:spPr bwMode="auto">
          <a:xfrm>
            <a:off x="685800" y="1696402"/>
            <a:ext cx="5334000"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000000"/>
                </a:solidFill>
                <a:effectLst/>
              </a:rPr>
              <a:t>Best Parameters</a:t>
            </a:r>
            <a:endParaRPr kumimoji="0" lang="en-US" altLang="en-US" sz="2800" b="1" i="0" u="none" strike="noStrike" cap="none" normalizeH="0" baseline="0" dirty="0">
              <a:ln>
                <a:noFill/>
              </a:ln>
              <a:solidFill>
                <a:srgbClr val="000000"/>
              </a:solidFill>
              <a:effectLst/>
            </a:endParaRPr>
          </a:p>
          <a:p>
            <a:pPr marL="0" marR="0" lvl="0" indent="0" defTabSz="914400" rtl="0" eaLnBrk="0" fontAlgn="base" latinLnBrk="0" hangingPunct="0">
              <a:lnSpc>
                <a:spcPct val="100000"/>
              </a:lnSpc>
              <a:spcBef>
                <a:spcPct val="0"/>
              </a:spcBef>
              <a:spcAft>
                <a:spcPct val="0"/>
              </a:spcAft>
              <a:buClrTx/>
              <a:buSzTx/>
              <a:buFontTx/>
              <a:buNone/>
            </a:pPr>
            <a:r>
              <a:rPr lang="en-US" altLang="en-US" sz="2800" dirty="0">
                <a:solidFill>
                  <a:srgbClr val="000000"/>
                </a:solidFill>
              </a:rPr>
              <a:t>        </a:t>
            </a:r>
            <a:endParaRPr lang="en-US" altLang="en-US" sz="2800" dirty="0">
              <a:solidFill>
                <a:srgbClr val="000000"/>
              </a:solidFill>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rgbClr val="000000"/>
                </a:solidFill>
                <a:effectLst/>
              </a:rPr>
              <a:t>n_estimators: 200,</a:t>
            </a:r>
            <a:endParaRPr kumimoji="0" lang="en-US" altLang="en-US" sz="2800" b="0" i="0" u="none" strike="noStrike" cap="none" normalizeH="0" baseline="0" dirty="0">
              <a:ln>
                <a:noFill/>
              </a:ln>
              <a:solidFill>
                <a:srgbClr val="000000"/>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rgbClr val="000000"/>
                </a:solidFill>
                <a:effectLst/>
              </a:rPr>
              <a:t>min_samples_split </a:t>
            </a:r>
            <a:r>
              <a:rPr lang="en-US" altLang="en-US" sz="2800" dirty="0">
                <a:solidFill>
                  <a:srgbClr val="000000"/>
                </a:solidFill>
              </a:rPr>
              <a:t>: </a:t>
            </a:r>
            <a:r>
              <a:rPr kumimoji="0" lang="en-US" altLang="en-US" sz="2800" b="0" i="0" u="none" strike="noStrike" cap="none" normalizeH="0" baseline="0" dirty="0">
                <a:ln>
                  <a:noFill/>
                </a:ln>
                <a:solidFill>
                  <a:srgbClr val="000000"/>
                </a:solidFill>
                <a:effectLst/>
              </a:rPr>
              <a:t>2</a:t>
            </a:r>
            <a:endParaRPr kumimoji="0" lang="en-US" altLang="en-US" sz="2800" b="0" i="0" u="none" strike="noStrike" cap="none" normalizeH="0" baseline="0" dirty="0">
              <a:ln>
                <a:noFill/>
              </a:ln>
              <a:solidFill>
                <a:srgbClr val="000000"/>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err="1">
                <a:ln>
                  <a:noFill/>
                </a:ln>
                <a:solidFill>
                  <a:srgbClr val="000000"/>
                </a:solidFill>
                <a:effectLst/>
              </a:rPr>
              <a:t>min_samples_leaf</a:t>
            </a:r>
            <a:r>
              <a:rPr kumimoji="0" lang="en-US" altLang="en-US" sz="2800" b="0" i="0" u="none" strike="noStrike" cap="none" normalizeH="0" baseline="0" dirty="0">
                <a:ln>
                  <a:noFill/>
                </a:ln>
                <a:solidFill>
                  <a:srgbClr val="000000"/>
                </a:solidFill>
                <a:effectLst/>
              </a:rPr>
              <a:t>:  1</a:t>
            </a:r>
            <a:endParaRPr kumimoji="0" lang="en-US" altLang="en-US" sz="2800" b="0" i="0" u="none" strike="noStrike" cap="none" normalizeH="0" baseline="0" dirty="0">
              <a:ln>
                <a:noFill/>
              </a:ln>
              <a:solidFill>
                <a:srgbClr val="000000"/>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err="1">
                <a:ln>
                  <a:noFill/>
                </a:ln>
                <a:solidFill>
                  <a:srgbClr val="000000"/>
                </a:solidFill>
                <a:effectLst/>
              </a:rPr>
              <a:t>max_features</a:t>
            </a:r>
            <a:r>
              <a:rPr kumimoji="0" lang="en-US" altLang="en-US" sz="2800" b="0" i="0" u="none" strike="noStrike" cap="none" normalizeH="0" baseline="0" dirty="0">
                <a:ln>
                  <a:noFill/>
                </a:ln>
                <a:solidFill>
                  <a:srgbClr val="000000"/>
                </a:solidFill>
                <a:effectLst/>
              </a:rPr>
              <a:t>:  sqrt           </a:t>
            </a:r>
            <a:r>
              <a:rPr kumimoji="0" lang="en-US" altLang="en-US" sz="2800" b="0" i="0" u="none" strike="noStrike" cap="none" normalizeH="0" baseline="0" dirty="0" err="1">
                <a:ln>
                  <a:noFill/>
                </a:ln>
                <a:solidFill>
                  <a:srgbClr val="000000"/>
                </a:solidFill>
                <a:effectLst/>
              </a:rPr>
              <a:t>max_depth</a:t>
            </a:r>
            <a:r>
              <a:rPr kumimoji="0" lang="en-US" altLang="en-US" sz="2800" b="0" i="0" u="none" strike="noStrike" cap="none" normalizeH="0" baseline="0" dirty="0">
                <a:ln>
                  <a:noFill/>
                </a:ln>
                <a:solidFill>
                  <a:srgbClr val="000000"/>
                </a:solidFill>
                <a:effectLst/>
              </a:rPr>
              <a:t>:  30 </a:t>
            </a:r>
            <a:endParaRPr kumimoji="0" lang="en-US" altLang="en-US" sz="2800" b="0" i="0" u="none" strike="noStrike" cap="none" normalizeH="0" baseline="0" dirty="0">
              <a:ln>
                <a:noFill/>
              </a:ln>
              <a:solidFill>
                <a:srgbClr val="000000"/>
              </a:solidFill>
              <a:effectLst/>
            </a:endParaRPr>
          </a:p>
          <a:p>
            <a:pPr marL="0" marR="0" lvl="0" indent="0" defTabSz="914400" rtl="0" eaLnBrk="0" fontAlgn="base" latinLnBrk="0" hangingPunct="0">
              <a:lnSpc>
                <a:spcPct val="100000"/>
              </a:lnSpc>
              <a:spcBef>
                <a:spcPct val="0"/>
              </a:spcBef>
              <a:spcAft>
                <a:spcPct val="0"/>
              </a:spcAft>
              <a:buClrTx/>
              <a:buSzTx/>
              <a:buFontTx/>
              <a:buNone/>
            </a:pPr>
            <a:r>
              <a:rPr lang="en-US" altLang="en-US" sz="2800" dirty="0">
                <a:solidFill>
                  <a:srgbClr val="000000"/>
                </a:solidFill>
              </a:rPr>
              <a:t> </a:t>
            </a:r>
            <a:r>
              <a:rPr kumimoji="0" lang="en-US" altLang="en-US" sz="2800" b="0" i="0" u="none" strike="noStrike" cap="none" normalizeH="0" baseline="0" dirty="0">
                <a:ln>
                  <a:noFill/>
                </a:ln>
                <a:solidFill>
                  <a:srgbClr val="000000"/>
                </a:solidFill>
                <a:effectLst/>
              </a:rPr>
              <a:t>bootstrap: True</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endParaRPr>
          </a:p>
        </p:txBody>
      </p:sp>
      <p:pic>
        <p:nvPicPr>
          <p:cNvPr id="9" name="Picture 8"/>
          <p:cNvPicPr>
            <a:picLocks noChangeAspect="1"/>
          </p:cNvPicPr>
          <p:nvPr/>
        </p:nvPicPr>
        <p:blipFill>
          <a:blip r:embed="rId1"/>
          <a:stretch>
            <a:fillRect/>
          </a:stretch>
        </p:blipFill>
        <p:spPr>
          <a:xfrm>
            <a:off x="4733501" y="2442202"/>
            <a:ext cx="6077798" cy="4220164"/>
          </a:xfrm>
          <a:prstGeom prst="rect">
            <a:avLst/>
          </a:prstGeom>
        </p:spPr>
      </p:pic>
      <p:sp>
        <p:nvSpPr>
          <p:cNvPr id="11" name="TextBox 10"/>
          <p:cNvSpPr txBox="1"/>
          <p:nvPr/>
        </p:nvSpPr>
        <p:spPr>
          <a:xfrm>
            <a:off x="5486400" y="1641983"/>
            <a:ext cx="4038600" cy="800219"/>
          </a:xfrm>
          <a:prstGeom prst="rect">
            <a:avLst/>
          </a:prstGeom>
          <a:noFill/>
        </p:spPr>
        <p:txBody>
          <a:bodyPr wrap="square" rtlCol="0">
            <a:spAutoFit/>
          </a:bodyPr>
          <a:lstStyle/>
          <a:p>
            <a:r>
              <a:rPr lang="en-US" altLang="en-US" sz="2800" b="1" dirty="0">
                <a:solidFill>
                  <a:srgbClr val="000000"/>
                </a:solidFill>
              </a:rPr>
              <a:t>Cross Validation Results</a:t>
            </a:r>
            <a:endParaRPr kumimoji="0" lang="en-US" altLang="en-US" sz="2800" b="1" i="0" u="none" strike="noStrike" cap="none" normalizeH="0" baseline="0" dirty="0">
              <a:ln>
                <a:noFill/>
              </a:ln>
              <a:solidFill>
                <a:srgbClr val="000000"/>
              </a:solidFill>
              <a:effectLst/>
            </a:endParaRPr>
          </a:p>
          <a:p>
            <a:endParaRPr lang="en-IN" dirty="0"/>
          </a:p>
        </p:txBody>
      </p:sp>
      <p:pic>
        <p:nvPicPr>
          <p:cNvPr id="18" name="Picture 17"/>
          <p:cNvPicPr>
            <a:picLocks noChangeAspect="1"/>
          </p:cNvPicPr>
          <p:nvPr/>
        </p:nvPicPr>
        <p:blipFill>
          <a:blip r:embed="rId2"/>
          <a:stretch>
            <a:fillRect/>
          </a:stretch>
        </p:blipFill>
        <p:spPr>
          <a:xfrm>
            <a:off x="11430000" y="2184937"/>
            <a:ext cx="6324600" cy="4683177"/>
          </a:xfrm>
          <a:prstGeom prst="rect">
            <a:avLst/>
          </a:prstGeom>
        </p:spPr>
      </p:pic>
      <p:sp>
        <p:nvSpPr>
          <p:cNvPr id="19" name="TextBox 18"/>
          <p:cNvSpPr txBox="1"/>
          <p:nvPr/>
        </p:nvSpPr>
        <p:spPr>
          <a:xfrm>
            <a:off x="12115800" y="1602532"/>
            <a:ext cx="4038600" cy="800219"/>
          </a:xfrm>
          <a:prstGeom prst="rect">
            <a:avLst/>
          </a:prstGeom>
          <a:noFill/>
        </p:spPr>
        <p:txBody>
          <a:bodyPr wrap="square" rtlCol="0">
            <a:spAutoFit/>
          </a:bodyPr>
          <a:lstStyle/>
          <a:p>
            <a:r>
              <a:rPr lang="en-US" altLang="en-US" sz="2800" b="1" dirty="0">
                <a:solidFill>
                  <a:srgbClr val="000000"/>
                </a:solidFill>
              </a:rPr>
              <a:t>Confusion Matrix</a:t>
            </a:r>
            <a:endParaRPr kumimoji="0" lang="en-US" altLang="en-US" sz="2800" b="1" i="0" u="none" strike="noStrike" cap="none" normalizeH="0" baseline="0" dirty="0">
              <a:ln>
                <a:noFill/>
              </a:ln>
              <a:solidFill>
                <a:srgbClr val="000000"/>
              </a:solidFill>
              <a:effectLst/>
            </a:endParaRPr>
          </a:p>
          <a:p>
            <a:endParaRPr lang="en-IN" dirty="0"/>
          </a:p>
        </p:txBody>
      </p:sp>
      <p:pic>
        <p:nvPicPr>
          <p:cNvPr id="14" name="Picture 13"/>
          <p:cNvPicPr>
            <a:picLocks noChangeAspect="1"/>
          </p:cNvPicPr>
          <p:nvPr/>
        </p:nvPicPr>
        <p:blipFill>
          <a:blip r:embed="rId3"/>
          <a:stretch>
            <a:fillRect/>
          </a:stretch>
        </p:blipFill>
        <p:spPr>
          <a:xfrm>
            <a:off x="2656382" y="7613914"/>
            <a:ext cx="11506200" cy="1568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71297"/>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15" name="Picture 14"/>
          <p:cNvPicPr>
            <a:picLocks noChangeAspect="1"/>
          </p:cNvPicPr>
          <p:nvPr/>
        </p:nvPicPr>
        <p:blipFill>
          <a:blip r:embed="rId1"/>
          <a:stretch>
            <a:fillRect/>
          </a:stretch>
        </p:blipFill>
        <p:spPr>
          <a:xfrm>
            <a:off x="9127761" y="1717379"/>
            <a:ext cx="8153085" cy="5864520"/>
          </a:xfrm>
          <a:prstGeom prst="rect">
            <a:avLst/>
          </a:prstGeom>
        </p:spPr>
      </p:pic>
      <p:pic>
        <p:nvPicPr>
          <p:cNvPr id="13" name="Picture 12"/>
          <p:cNvPicPr>
            <a:picLocks noChangeAspect="1"/>
          </p:cNvPicPr>
          <p:nvPr/>
        </p:nvPicPr>
        <p:blipFill>
          <a:blip r:embed="rId2"/>
          <a:stretch>
            <a:fillRect/>
          </a:stretch>
        </p:blipFill>
        <p:spPr>
          <a:xfrm>
            <a:off x="838199" y="1717378"/>
            <a:ext cx="8289561" cy="58645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80"/>
                </a:lnSpc>
              </a:p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80"/>
                </a:lnSpc>
              </a:p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80"/>
                </a:lnSpc>
              </a:pPr>
            </a:p>
          </p:txBody>
        </p:sp>
      </p:grpSp>
      <p:grpSp>
        <p:nvGrpSpPr>
          <p:cNvPr id="11" name="Group 11"/>
          <p:cNvGrpSpPr/>
          <p:nvPr/>
        </p:nvGrpSpPr>
        <p:grpSpPr>
          <a:xfrm>
            <a:off x="11895342" y="1135661"/>
            <a:ext cx="5363958" cy="8015678"/>
            <a:chOff x="0" y="0"/>
            <a:chExt cx="7151943" cy="10687570"/>
          </a:xfrm>
        </p:grpSpPr>
        <p:pic>
          <p:nvPicPr>
            <p:cNvPr id="12" name="Picture 12"/>
            <p:cNvPicPr>
              <a:picLocks noChangeAspect="1"/>
            </p:cNvPicPr>
            <p:nvPr/>
          </p:nvPicPr>
          <p:blipFill>
            <a:blip r:embed="rId1"/>
            <a:srcRect l="28407" r="27008"/>
            <a:stretch>
              <a:fillRect/>
            </a:stretch>
          </p:blipFill>
          <p:spPr>
            <a:xfrm>
              <a:off x="0" y="0"/>
              <a:ext cx="7151943" cy="10687570"/>
            </a:xfrm>
            <a:prstGeom prst="rect">
              <a:avLst/>
            </a:prstGeom>
          </p:spPr>
        </p:pic>
      </p:grpSp>
      <p:grpSp>
        <p:nvGrpSpPr>
          <p:cNvPr id="13" name="Group 13"/>
          <p:cNvGrpSpPr/>
          <p:nvPr/>
        </p:nvGrpSpPr>
        <p:grpSpPr>
          <a:xfrm>
            <a:off x="563634" y="863720"/>
            <a:ext cx="6734498" cy="61063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dirty="0"/>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17" name="TextBox 17"/>
          <p:cNvSpPr txBox="1"/>
          <p:nvPr/>
        </p:nvSpPr>
        <p:spPr>
          <a:xfrm>
            <a:off x="757414" y="1470275"/>
            <a:ext cx="10180487" cy="1846659"/>
          </a:xfrm>
          <a:prstGeom prst="rect">
            <a:avLst/>
          </a:prstGeom>
        </p:spPr>
        <p:txBody>
          <a:bodyPr wrap="square" lIns="0" tIns="0" rIns="0" bIns="0" rtlCol="0" anchor="t">
            <a:spAutoFit/>
          </a:bodyPr>
          <a:lstStyle/>
          <a:p>
            <a:r>
              <a:rPr lang="en-US" sz="4000" b="1" i="0" u="none" strike="noStrike" dirty="0">
                <a:solidFill>
                  <a:schemeClr val="accent2">
                    <a:lumMod val="50000"/>
                  </a:schemeClr>
                </a:solidFill>
                <a:effectLst/>
                <a:latin typeface="Open Sans Bold" charset="0"/>
                <a:ea typeface="Open Sans Bold" charset="0"/>
                <a:cs typeface="Open Sans Bold" charset="0"/>
              </a:rPr>
              <a:t>Problem statement :</a:t>
            </a:r>
            <a:endParaRPr lang="en-US" sz="4000" b="1" i="0" u="none" strike="noStrike" dirty="0">
              <a:solidFill>
                <a:schemeClr val="accent2">
                  <a:lumMod val="50000"/>
                </a:schemeClr>
              </a:solidFill>
              <a:effectLst/>
              <a:latin typeface="Open Sans Bold" charset="0"/>
              <a:ea typeface="Open Sans Bold" charset="0"/>
              <a:cs typeface="Open Sans Bold" charset="0"/>
            </a:endParaRPr>
          </a:p>
          <a:p>
            <a:r>
              <a:rPr lang="en-US" sz="4000" b="0" i="0" u="none" strike="noStrike" dirty="0">
                <a:solidFill>
                  <a:schemeClr val="tx2">
                    <a:lumMod val="50000"/>
                  </a:schemeClr>
                </a:solidFill>
                <a:effectLst/>
                <a:latin typeface="Open Sans Bold" charset="0"/>
                <a:ea typeface="Open Sans Bold" charset="0"/>
                <a:cs typeface="Open Sans Bold" charset="0"/>
              </a:rPr>
              <a:t>Fraud transaction detection in banking transactions.</a:t>
            </a:r>
            <a:endParaRPr lang="en-IN" sz="4000" dirty="0">
              <a:latin typeface="Open Sans Bold" charset="0"/>
              <a:ea typeface="Open Sans Bold" charset="0"/>
              <a:cs typeface="Open Sans Bold" charset="0"/>
            </a:endParaRPr>
          </a:p>
        </p:txBody>
      </p:sp>
      <p:sp>
        <p:nvSpPr>
          <p:cNvPr id="19" name="TextBox 19"/>
          <p:cNvSpPr txBox="1"/>
          <p:nvPr/>
        </p:nvSpPr>
        <p:spPr>
          <a:xfrm>
            <a:off x="728683" y="4837724"/>
            <a:ext cx="10471683" cy="3903504"/>
          </a:xfrm>
          <a:prstGeom prst="rect">
            <a:avLst/>
          </a:prstGeom>
        </p:spPr>
        <p:txBody>
          <a:bodyPr wrap="square" lIns="0" tIns="0" rIns="0" bIns="0" rtlCol="0" anchor="t">
            <a:spAutoFit/>
          </a:bodyPr>
          <a:lstStyle/>
          <a:p>
            <a:pPr>
              <a:lnSpc>
                <a:spcPct val="150000"/>
              </a:lnSpc>
            </a:pPr>
            <a:r>
              <a:rPr lang="en-US" sz="3200" b="1" i="0" u="none" strike="noStrike" dirty="0">
                <a:solidFill>
                  <a:schemeClr val="accent2">
                    <a:lumMod val="50000"/>
                  </a:schemeClr>
                </a:solidFill>
                <a:effectLst/>
                <a:latin typeface="Open Sans Bold" charset="0"/>
                <a:ea typeface="Open Sans Bold" charset="0"/>
                <a:cs typeface="Open Sans Bold" charset="0"/>
              </a:rPr>
              <a:t>Why is it </a:t>
            </a:r>
            <a:r>
              <a:rPr lang="en-US" sz="3200" b="1" dirty="0">
                <a:solidFill>
                  <a:schemeClr val="accent2">
                    <a:lumMod val="50000"/>
                  </a:schemeClr>
                </a:solidFill>
                <a:latin typeface="Open Sans Bold" charset="0"/>
                <a:ea typeface="Open Sans Bold" charset="0"/>
                <a:cs typeface="Open Sans Bold" charset="0"/>
              </a:rPr>
              <a:t>relevant ?</a:t>
            </a:r>
            <a:endParaRPr lang="en-US" sz="3200" dirty="0"/>
          </a:p>
          <a:p>
            <a:pPr marL="0" indent="0">
              <a:lnSpc>
                <a:spcPct val="150000"/>
              </a:lnSpc>
              <a:buNone/>
            </a:pPr>
            <a:r>
              <a:rPr lang="en-US" sz="2800" dirty="0"/>
              <a:t>Fraud detection in banking protects customers, prevents financial losses, and ensures trust. It helps comply with regulations, safeguard data, and stop crimes like identity theft. Advanced tools like machine learning enable faster, more accurate detection. By detecting fraud early, banks secure operations and build confidence in the financial system.</a:t>
            </a:r>
            <a:endParaRPr lang="en-IN" sz="2800" dirty="0">
              <a:solidFill>
                <a:schemeClr val="tx2">
                  <a:lumMod val="50000"/>
                </a:schemeClr>
              </a:solidFill>
            </a:endParaRPr>
          </a:p>
        </p:txBody>
      </p:sp>
      <p:grpSp>
        <p:nvGrpSpPr>
          <p:cNvPr id="20" name="Group 20"/>
          <p:cNvGrpSpPr/>
          <p:nvPr/>
        </p:nvGrpSpPr>
        <p:grpSpPr>
          <a:xfrm>
            <a:off x="197597" y="1638300"/>
            <a:ext cx="335804" cy="3048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80"/>
                </a:lnSpc>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71297"/>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5" name="TextBox 4"/>
          <p:cNvSpPr txBox="1"/>
          <p:nvPr/>
        </p:nvSpPr>
        <p:spPr>
          <a:xfrm>
            <a:off x="762000" y="495300"/>
            <a:ext cx="9144000" cy="707886"/>
          </a:xfrm>
          <a:prstGeom prst="rect">
            <a:avLst/>
          </a:prstGeom>
          <a:noFill/>
        </p:spPr>
        <p:txBody>
          <a:bodyPr wrap="square">
            <a:spAutoFit/>
          </a:bodyPr>
          <a:lstStyle/>
          <a:p>
            <a:pPr algn="l"/>
            <a:r>
              <a:rPr lang="en-IN" sz="4000" b="1" i="0" dirty="0">
                <a:solidFill>
                  <a:schemeClr val="accent2">
                    <a:lumMod val="50000"/>
                  </a:schemeClr>
                </a:solidFill>
                <a:effectLst/>
                <a:latin typeface="Helvetica Neue"/>
              </a:rPr>
              <a:t>MODEL DEPLOYMENT</a:t>
            </a:r>
            <a:endParaRPr lang="en-IN" sz="4000" b="1" i="0" dirty="0">
              <a:solidFill>
                <a:schemeClr val="accent2">
                  <a:lumMod val="50000"/>
                </a:schemeClr>
              </a:solidFill>
              <a:effectLst/>
              <a:latin typeface="Helvetica Neue"/>
            </a:endParaRPr>
          </a:p>
        </p:txBody>
      </p:sp>
      <p:sp>
        <p:nvSpPr>
          <p:cNvPr id="6" name="TextBox 5"/>
          <p:cNvSpPr txBox="1"/>
          <p:nvPr/>
        </p:nvSpPr>
        <p:spPr>
          <a:xfrm>
            <a:off x="774492" y="1485900"/>
            <a:ext cx="9144000" cy="615553"/>
          </a:xfrm>
          <a:prstGeom prst="rect">
            <a:avLst/>
          </a:prstGeom>
          <a:noFill/>
        </p:spPr>
        <p:txBody>
          <a:bodyPr wrap="square">
            <a:spAutoFit/>
          </a:bodyPr>
          <a:lstStyle/>
          <a:p>
            <a:pPr algn="l"/>
            <a:r>
              <a:rPr lang="en-IN" sz="3400" b="1" dirty="0">
                <a:latin typeface="Helvetica Neue"/>
              </a:rPr>
              <a:t>USING FLASK</a:t>
            </a:r>
            <a:endParaRPr lang="en-IN" sz="3400" b="1" i="0" dirty="0">
              <a:effectLst/>
              <a:latin typeface="Helvetica Neue"/>
            </a:endParaRPr>
          </a:p>
        </p:txBody>
      </p:sp>
      <p:pic>
        <p:nvPicPr>
          <p:cNvPr id="8" name="Picture 7"/>
          <p:cNvPicPr>
            <a:picLocks noChangeAspect="1"/>
          </p:cNvPicPr>
          <p:nvPr/>
        </p:nvPicPr>
        <p:blipFill>
          <a:blip r:embed="rId1"/>
          <a:stretch>
            <a:fillRect/>
          </a:stretch>
        </p:blipFill>
        <p:spPr>
          <a:xfrm>
            <a:off x="1066799" y="2452687"/>
            <a:ext cx="8229601" cy="7339013"/>
          </a:xfrm>
          <a:prstGeom prst="rect">
            <a:avLst/>
          </a:prstGeom>
        </p:spPr>
      </p:pic>
      <p:pic>
        <p:nvPicPr>
          <p:cNvPr id="10" name="Picture 9"/>
          <p:cNvPicPr>
            <a:picLocks noChangeAspect="1"/>
          </p:cNvPicPr>
          <p:nvPr/>
        </p:nvPicPr>
        <p:blipFill>
          <a:blip r:embed="rId2"/>
          <a:stretch>
            <a:fillRect/>
          </a:stretch>
        </p:blipFill>
        <p:spPr>
          <a:xfrm>
            <a:off x="9506885" y="2452687"/>
            <a:ext cx="7333315" cy="3726120"/>
          </a:xfrm>
          <a:prstGeom prst="rect">
            <a:avLst/>
          </a:prstGeom>
        </p:spPr>
      </p:pic>
      <p:pic>
        <p:nvPicPr>
          <p:cNvPr id="12" name="Picture 11"/>
          <p:cNvPicPr>
            <a:picLocks noChangeAspect="1"/>
          </p:cNvPicPr>
          <p:nvPr/>
        </p:nvPicPr>
        <p:blipFill>
          <a:blip r:embed="rId3"/>
          <a:stretch>
            <a:fillRect/>
          </a:stretch>
        </p:blipFill>
        <p:spPr>
          <a:xfrm>
            <a:off x="9514380" y="6405846"/>
            <a:ext cx="7325820" cy="338585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8371297"/>
            <a:ext cx="18249900" cy="1950055"/>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5" name="TextBox 4"/>
          <p:cNvSpPr txBox="1"/>
          <p:nvPr/>
        </p:nvSpPr>
        <p:spPr>
          <a:xfrm>
            <a:off x="685800" y="684550"/>
            <a:ext cx="9144000" cy="584775"/>
          </a:xfrm>
          <a:prstGeom prst="rect">
            <a:avLst/>
          </a:prstGeom>
          <a:noFill/>
        </p:spPr>
        <p:txBody>
          <a:bodyPr wrap="square">
            <a:spAutoFit/>
          </a:bodyPr>
          <a:lstStyle/>
          <a:p>
            <a:pPr algn="l"/>
            <a:r>
              <a:rPr lang="en-IN" sz="3200" b="1" i="0" dirty="0">
                <a:solidFill>
                  <a:schemeClr val="accent2">
                    <a:lumMod val="50000"/>
                  </a:schemeClr>
                </a:solidFill>
                <a:effectLst/>
                <a:latin typeface="Helvetica Neue"/>
              </a:rPr>
              <a:t>MODEL DEPLOYMENT</a:t>
            </a:r>
            <a:endParaRPr lang="en-IN" sz="3200" b="1" i="0" dirty="0">
              <a:solidFill>
                <a:schemeClr val="accent2">
                  <a:lumMod val="50000"/>
                </a:schemeClr>
              </a:solidFill>
              <a:effectLst/>
              <a:latin typeface="Helvetica Neue"/>
            </a:endParaRPr>
          </a:p>
        </p:txBody>
      </p:sp>
      <p:sp>
        <p:nvSpPr>
          <p:cNvPr id="6" name="TextBox 5"/>
          <p:cNvSpPr txBox="1"/>
          <p:nvPr/>
        </p:nvSpPr>
        <p:spPr>
          <a:xfrm>
            <a:off x="1020701" y="1562844"/>
            <a:ext cx="9144000" cy="1138773"/>
          </a:xfrm>
          <a:prstGeom prst="rect">
            <a:avLst/>
          </a:prstGeom>
          <a:noFill/>
        </p:spPr>
        <p:txBody>
          <a:bodyPr wrap="square">
            <a:spAutoFit/>
          </a:bodyPr>
          <a:lstStyle/>
          <a:p>
            <a:pPr algn="l"/>
            <a:r>
              <a:rPr lang="en-IN" sz="3400" b="1" dirty="0">
                <a:latin typeface="Helvetica Neue"/>
              </a:rPr>
              <a:t>USING STREMLIT</a:t>
            </a:r>
            <a:endParaRPr lang="en-IN" sz="3400" b="1" dirty="0">
              <a:latin typeface="Helvetica Neue"/>
            </a:endParaRPr>
          </a:p>
          <a:p>
            <a:pPr algn="l"/>
            <a:r>
              <a:rPr lang="en-IN" sz="3400" b="1" dirty="0">
                <a:latin typeface="Helvetica Neue"/>
              </a:rPr>
              <a:t> </a:t>
            </a:r>
            <a:endParaRPr lang="en-IN" sz="3400" b="1" i="0" dirty="0">
              <a:effectLst/>
              <a:latin typeface="Helvetica Neue"/>
            </a:endParaRPr>
          </a:p>
        </p:txBody>
      </p:sp>
      <p:pic>
        <p:nvPicPr>
          <p:cNvPr id="8" name="Picture 7"/>
          <p:cNvPicPr>
            <a:picLocks noChangeAspect="1"/>
          </p:cNvPicPr>
          <p:nvPr/>
        </p:nvPicPr>
        <p:blipFill>
          <a:blip r:embed="rId1"/>
          <a:stretch>
            <a:fillRect/>
          </a:stretch>
        </p:blipFill>
        <p:spPr>
          <a:xfrm>
            <a:off x="914400" y="2440061"/>
            <a:ext cx="7924800" cy="7079942"/>
          </a:xfrm>
          <a:prstGeom prst="rect">
            <a:avLst/>
          </a:prstGeom>
        </p:spPr>
      </p:pic>
      <p:pic>
        <p:nvPicPr>
          <p:cNvPr id="10" name="Picture 9"/>
          <p:cNvPicPr>
            <a:picLocks noChangeAspect="1"/>
          </p:cNvPicPr>
          <p:nvPr/>
        </p:nvPicPr>
        <p:blipFill>
          <a:blip r:embed="rId2"/>
          <a:stretch>
            <a:fillRect/>
          </a:stretch>
        </p:blipFill>
        <p:spPr>
          <a:xfrm>
            <a:off x="9141618" y="2379853"/>
            <a:ext cx="8145668" cy="714014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8844" y="873963"/>
            <a:ext cx="8399206" cy="7559344"/>
            <a:chOff x="-124857" y="-119834"/>
            <a:chExt cx="861457" cy="856434"/>
          </a:xfrm>
        </p:grpSpPr>
        <p:sp>
          <p:nvSpPr>
            <p:cNvPr id="3" name="Freeform 3"/>
            <p:cNvSpPr/>
            <p:nvPr/>
          </p:nvSpPr>
          <p:spPr>
            <a:xfrm>
              <a:off x="-124857" y="-11983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5" name="AutoShape 5"/>
          <p:cNvSpPr/>
          <p:nvPr/>
        </p:nvSpPr>
        <p:spPr>
          <a:xfrm>
            <a:off x="838200" y="8420100"/>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9677400" y="1868792"/>
            <a:ext cx="5121743" cy="50963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9" name="Group 9"/>
          <p:cNvGrpSpPr/>
          <p:nvPr/>
        </p:nvGrpSpPr>
        <p:grpSpPr>
          <a:xfrm>
            <a:off x="1115822" y="1175097"/>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12" name="Freeform 12"/>
          <p:cNvSpPr/>
          <p:nvPr/>
        </p:nvSpPr>
        <p:spPr>
          <a:xfrm>
            <a:off x="981075" y="596780"/>
            <a:ext cx="717171" cy="575605"/>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dirty="0"/>
          </a:p>
        </p:txBody>
      </p:sp>
      <p:grpSp>
        <p:nvGrpSpPr>
          <p:cNvPr id="13" name="Group 13"/>
          <p:cNvGrpSpPr/>
          <p:nvPr/>
        </p:nvGrpSpPr>
        <p:grpSpPr>
          <a:xfrm>
            <a:off x="16154400" y="277820"/>
            <a:ext cx="1241303" cy="756432"/>
            <a:chOff x="0" y="-47625"/>
            <a:chExt cx="326928" cy="199225"/>
          </a:xfrm>
        </p:grpSpPr>
        <p:sp>
          <p:nvSpPr>
            <p:cNvPr id="14" name="Freeform 14"/>
            <p:cNvSpPr/>
            <p:nvPr/>
          </p:nvSpPr>
          <p:spPr>
            <a:xfrm>
              <a:off x="0" y="-12104"/>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txBody>
            <a:bodyPr/>
            <a:lstStyle/>
            <a:p>
              <a:endParaRPr lang="en-IN" dirty="0"/>
            </a:p>
          </p:txBody>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80"/>
                </a:lnSpc>
              </a:pPr>
            </a:p>
          </p:txBody>
        </p:sp>
      </p:grpSp>
      <p:sp>
        <p:nvSpPr>
          <p:cNvPr id="17" name="TextBox 17"/>
          <p:cNvSpPr txBox="1"/>
          <p:nvPr/>
        </p:nvSpPr>
        <p:spPr>
          <a:xfrm>
            <a:off x="2819400" y="3267607"/>
            <a:ext cx="14166687" cy="2678850"/>
          </a:xfrm>
          <a:prstGeom prst="rect">
            <a:avLst/>
          </a:prstGeom>
        </p:spPr>
        <p:txBody>
          <a:bodyPr lIns="0" tIns="0" rIns="0" bIns="0" rtlCol="0" anchor="t">
            <a:spAutoFit/>
          </a:bodyPr>
          <a:lstStyle/>
          <a:p>
            <a:pPr algn="l">
              <a:lnSpc>
                <a:spcPts val="21875"/>
              </a:lnSpc>
            </a:pPr>
            <a:r>
              <a:rPr lang="en-US" sz="15625" b="1" dirty="0">
                <a:solidFill>
                  <a:srgbClr val="17726D"/>
                </a:solidFill>
                <a:latin typeface="Algerian" panose="04020705040A02060702" pitchFamily="82" charset="0"/>
                <a:ea typeface="Inter Bold" panose="020B0802030000000004"/>
                <a:cs typeface="Inter Bold" panose="020B0802030000000004"/>
                <a:sym typeface="Inter Bold" panose="020B0802030000000004"/>
              </a:rPr>
              <a:t>THANK YOU…</a:t>
            </a:r>
            <a:endParaRPr lang="en-US" sz="15625" b="1" dirty="0">
              <a:solidFill>
                <a:srgbClr val="17726D"/>
              </a:solidFill>
              <a:latin typeface="Algerian" panose="04020705040A02060702" pitchFamily="82" charset="0"/>
              <a:ea typeface="Inter Bold" panose="020B0802030000000004"/>
              <a:cs typeface="Inter Bold" panose="020B0802030000000004"/>
              <a:sym typeface="Inter Bold" panose="020B0802030000000004"/>
            </a:endParaRPr>
          </a:p>
        </p:txBody>
      </p:sp>
      <p:sp>
        <p:nvSpPr>
          <p:cNvPr id="28" name="AutoShape 5"/>
          <p:cNvSpPr/>
          <p:nvPr/>
        </p:nvSpPr>
        <p:spPr>
          <a:xfrm>
            <a:off x="636367" y="8267700"/>
            <a:ext cx="16138684" cy="0"/>
          </a:xfrm>
          <a:prstGeom prst="line">
            <a:avLst/>
          </a:prstGeom>
          <a:ln w="38100" cap="flat">
            <a:solidFill>
              <a:srgbClr val="17726D"/>
            </a:solidFill>
            <a:prstDash val="solid"/>
            <a:headEnd type="none" w="sm" len="sm"/>
            <a:tailEnd type="none" w="sm" len="sm"/>
          </a:ln>
        </p:spPr>
        <p:txBody>
          <a:bodyPr/>
          <a:lstStyle/>
          <a:p>
            <a:endParaRPr lang="en-IN" dirty="0"/>
          </a:p>
        </p:txBody>
      </p:sp>
      <p:sp>
        <p:nvSpPr>
          <p:cNvPr id="29" name="AutoShape 5"/>
          <p:cNvSpPr/>
          <p:nvPr/>
        </p:nvSpPr>
        <p:spPr>
          <a:xfrm>
            <a:off x="1158716" y="8572500"/>
            <a:ext cx="16138684" cy="0"/>
          </a:xfrm>
          <a:prstGeom prst="line">
            <a:avLst/>
          </a:prstGeom>
          <a:ln w="38100" cap="flat">
            <a:solidFill>
              <a:srgbClr val="17726D"/>
            </a:solidFill>
            <a:prstDash val="solid"/>
            <a:headEnd type="none" w="sm" len="sm"/>
            <a:tailEnd type="none" w="sm" len="sm"/>
          </a:ln>
        </p:spPr>
        <p:txBody>
          <a:bodyPr/>
          <a:lstStyle/>
          <a:p>
            <a:r>
              <a:rPr lang="en-IN" dirty="0"/>
              <a:t>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80"/>
                </a:lnSpc>
              </a:pPr>
            </a:p>
          </p:txBody>
        </p:sp>
      </p:grpSp>
      <p:grpSp>
        <p:nvGrpSpPr>
          <p:cNvPr id="5" name="Group 5"/>
          <p:cNvGrpSpPr>
            <a:grpSpLocks noChangeAspect="1"/>
          </p:cNvGrpSpPr>
          <p:nvPr/>
        </p:nvGrpSpPr>
        <p:grpSpPr>
          <a:xfrm>
            <a:off x="1028700" y="1559323"/>
            <a:ext cx="7168383" cy="716835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l="-38888" r="-38888"/>
              </a:stretch>
            </a:blipFill>
          </p:spPr>
        </p:sp>
      </p:grpSp>
      <p:sp>
        <p:nvSpPr>
          <p:cNvPr id="7" name="AutoShape 7"/>
          <p:cNvSpPr/>
          <p:nvPr/>
        </p:nvSpPr>
        <p:spPr>
          <a:xfrm flipV="1">
            <a:off x="8160857" y="2035892"/>
            <a:ext cx="5171006" cy="33534"/>
          </a:xfrm>
          <a:prstGeom prst="line">
            <a:avLst/>
          </a:prstGeom>
          <a:ln w="76200" cap="flat">
            <a:solidFill>
              <a:srgbClr val="EAE4D2"/>
            </a:solidFill>
            <a:prstDash val="solid"/>
            <a:headEnd type="none" w="sm" len="sm"/>
            <a:tailEnd type="none" w="sm" len="sm"/>
          </a:ln>
        </p:spPr>
      </p:sp>
      <p:grpSp>
        <p:nvGrpSpPr>
          <p:cNvPr id="8" name="Group 8"/>
          <p:cNvGrpSpPr/>
          <p:nvPr/>
        </p:nvGrpSpPr>
        <p:grpSpPr>
          <a:xfrm>
            <a:off x="14060974" y="9523811"/>
            <a:ext cx="4176257" cy="545802"/>
            <a:chOff x="0" y="0"/>
            <a:chExt cx="1099919" cy="143750"/>
          </a:xfrm>
        </p:grpSpPr>
        <p:sp>
          <p:nvSpPr>
            <p:cNvPr id="9" name="Freeform 9"/>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sp>
        <p:sp>
          <p:nvSpPr>
            <p:cNvPr id="10" name="TextBox 10"/>
            <p:cNvSpPr txBox="1"/>
            <p:nvPr/>
          </p:nvSpPr>
          <p:spPr>
            <a:xfrm>
              <a:off x="0" y="-38100"/>
              <a:ext cx="1099919" cy="181850"/>
            </a:xfrm>
            <a:prstGeom prst="rect">
              <a:avLst/>
            </a:prstGeom>
          </p:spPr>
          <p:txBody>
            <a:bodyPr lIns="50800" tIns="50800" rIns="50800" bIns="50800" rtlCol="0" anchor="ctr"/>
            <a:lstStyle/>
            <a:p>
              <a:pPr algn="ctr">
                <a:lnSpc>
                  <a:spcPts val="2660"/>
                </a:lnSpc>
              </a:pPr>
              <a:endParaRPr lang="en-US" sz="1900" b="1" dirty="0">
                <a:solidFill>
                  <a:srgbClr val="FFFFFF"/>
                </a:solidFill>
                <a:latin typeface="Inter Bold" panose="020B0802030000000004"/>
                <a:ea typeface="Inter Bold" panose="020B0802030000000004"/>
                <a:cs typeface="Inter Bold" panose="020B0802030000000004"/>
                <a:sym typeface="Inter Bold" panose="020B0802030000000004"/>
              </a:endParaRPr>
            </a:p>
          </p:txBody>
        </p:sp>
      </p:gr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15" name="TextBox 15"/>
          <p:cNvSpPr txBox="1"/>
          <p:nvPr/>
        </p:nvSpPr>
        <p:spPr>
          <a:xfrm>
            <a:off x="8301595" y="909836"/>
            <a:ext cx="8663499" cy="873765"/>
          </a:xfrm>
          <a:prstGeom prst="rect">
            <a:avLst/>
          </a:prstGeom>
        </p:spPr>
        <p:txBody>
          <a:bodyPr wrap="square" lIns="0" tIns="0" rIns="0" bIns="0" rtlCol="0" anchor="t">
            <a:spAutoFit/>
          </a:bodyPr>
          <a:lstStyle/>
          <a:p>
            <a:pPr algn="l">
              <a:lnSpc>
                <a:spcPts val="7560"/>
              </a:lnSpc>
            </a:pPr>
            <a:r>
              <a:rPr lang="en-IN" sz="4800" b="1" dirty="0">
                <a:solidFill>
                  <a:schemeClr val="accent2">
                    <a:lumMod val="50000"/>
                  </a:schemeClr>
                </a:solidFill>
                <a:latin typeface="Arial Rounded MT Bold" panose="020F0704030504030204" pitchFamily="34" charset="0"/>
              </a:rPr>
              <a:t>INTRODUCTION</a:t>
            </a:r>
            <a:endParaRPr lang="en-US" sz="4800" b="1" dirty="0">
              <a:solidFill>
                <a:srgbClr val="17726D"/>
              </a:solidFill>
              <a:latin typeface="Inter Bold" panose="020B0802030000000004"/>
              <a:ea typeface="Inter Bold" panose="020B0802030000000004"/>
              <a:cs typeface="Inter Bold" panose="020B0802030000000004"/>
              <a:sym typeface="Inter Bold" panose="020B0802030000000004"/>
            </a:endParaRPr>
          </a:p>
        </p:txBody>
      </p:sp>
      <p:grpSp>
        <p:nvGrpSpPr>
          <p:cNvPr id="17" name="Group 17"/>
          <p:cNvGrpSpPr/>
          <p:nvPr/>
        </p:nvGrpSpPr>
        <p:grpSpPr>
          <a:xfrm>
            <a:off x="13650394" y="635796"/>
            <a:ext cx="5171006" cy="5550102"/>
            <a:chOff x="-69020" y="-94124"/>
            <a:chExt cx="812800" cy="871518"/>
          </a:xfrm>
        </p:grpSpPr>
        <p:sp>
          <p:nvSpPr>
            <p:cNvPr id="18" name="Freeform 18"/>
            <p:cNvSpPr/>
            <p:nvPr/>
          </p:nvSpPr>
          <p:spPr>
            <a:xfrm>
              <a:off x="-69020" y="-94124"/>
              <a:ext cx="812800" cy="8715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dirty="0"/>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20" name="TextBox 20"/>
          <p:cNvSpPr txBox="1"/>
          <p:nvPr/>
        </p:nvSpPr>
        <p:spPr>
          <a:xfrm>
            <a:off x="8312837" y="2239157"/>
            <a:ext cx="9427019" cy="2954655"/>
          </a:xfrm>
          <a:prstGeom prst="rect">
            <a:avLst/>
          </a:prstGeom>
        </p:spPr>
        <p:txBody>
          <a:bodyPr wrap="square" lIns="0" tIns="0" rIns="0" bIns="0" rtlCol="0" anchor="t">
            <a:spAutoFit/>
          </a:bodyPr>
          <a:lstStyle/>
          <a:p>
            <a:pPr>
              <a:buFont typeface="Wingdings" panose="05000000000000000000" pitchFamily="2" charset="2"/>
              <a:buChar char="Ø"/>
            </a:pPr>
            <a:r>
              <a:rPr lang="en-US" sz="3200" dirty="0">
                <a:ea typeface="Open Sans" panose="020B0606030504020204" pitchFamily="34" charset="0"/>
                <a:cs typeface="Open Sans" panose="020B0606030504020204" pitchFamily="34" charset="0"/>
              </a:rPr>
              <a:t>This presentation explores the fraud detection dataset using statistical methods, exploratory data analysis, feature engineering, and machine learning models such as </a:t>
            </a:r>
            <a:r>
              <a:rPr lang="en-US" sz="3200" b="0" i="0" u="none" strike="noStrike" dirty="0">
                <a:effectLst/>
              </a:rPr>
              <a:t> </a:t>
            </a:r>
            <a:r>
              <a:rPr lang="en-US" sz="3200" b="1" i="0" u="none" strike="noStrike" dirty="0">
                <a:solidFill>
                  <a:srgbClr val="008080"/>
                </a:solidFill>
                <a:effectLst/>
              </a:rPr>
              <a:t>KNN Classifier, Decision Tree, Random Forest, XG Boost, LGBM</a:t>
            </a:r>
            <a:r>
              <a:rPr lang="en-US" sz="3200" dirty="0">
                <a:solidFill>
                  <a:srgbClr val="096D77"/>
                </a:solidFill>
                <a:ea typeface="Open Sans" panose="020B0606030504020204" pitchFamily="34" charset="0"/>
                <a:cs typeface="Open Sans" panose="020B0606030504020204" pitchFamily="34" charset="0"/>
              </a:rPr>
              <a:t> . </a:t>
            </a:r>
            <a:r>
              <a:rPr lang="en-US" sz="3200" dirty="0">
                <a:ea typeface="Open Sans" panose="020B0606030504020204" pitchFamily="34" charset="0"/>
                <a:cs typeface="Open Sans" panose="020B0606030504020204" pitchFamily="34" charset="0"/>
              </a:rPr>
              <a:t>It includes insights, model evaluation, and key outcomes for fraud detection.</a:t>
            </a:r>
            <a:endParaRPr lang="en-US" sz="3200" dirty="0">
              <a:ea typeface="Open Sans" panose="020B0606030504020204" pitchFamily="34" charset="0"/>
              <a:cs typeface="Open Sans" panose="020B0606030504020204" pitchFamily="34" charset="0"/>
            </a:endParaRPr>
          </a:p>
        </p:txBody>
      </p:sp>
      <p:pic>
        <p:nvPicPr>
          <p:cNvPr id="2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5321"/>
          <a:stretch>
            <a:fillRect/>
          </a:stretch>
        </p:blipFill>
        <p:spPr bwMode="auto">
          <a:xfrm>
            <a:off x="7939561" y="6547798"/>
            <a:ext cx="10348439" cy="30138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8312837" y="5543336"/>
            <a:ext cx="6353981" cy="769441"/>
          </a:xfrm>
          <a:prstGeom prst="rect">
            <a:avLst/>
          </a:prstGeom>
          <a:noFill/>
        </p:spPr>
        <p:txBody>
          <a:bodyPr wrap="square" rtlCol="0">
            <a:spAutoFit/>
          </a:bodyPr>
          <a:lstStyle/>
          <a:p>
            <a:r>
              <a:rPr lang="en-US" sz="4400" b="1" dirty="0">
                <a:solidFill>
                  <a:schemeClr val="accent2">
                    <a:lumMod val="50000"/>
                  </a:schemeClr>
                </a:solidFill>
                <a:latin typeface="Arial Rounded MT Bold" panose="020F0704030504030204" pitchFamily="34" charset="0"/>
                <a:ea typeface="Open Sans Bold" charset="0"/>
                <a:cs typeface="Open Sans Bold" charset="0"/>
              </a:rPr>
              <a:t>PROPOSED SYSTEM</a:t>
            </a:r>
            <a:endParaRPr lang="en-US" sz="4400" b="1" dirty="0">
              <a:solidFill>
                <a:schemeClr val="accent2">
                  <a:lumMod val="50000"/>
                </a:schemeClr>
              </a:solidFill>
              <a:latin typeface="Arial Rounded MT Bold" panose="020F0704030504030204" pitchFamily="34" charset="0"/>
              <a:ea typeface="Open Sans Bold" charset="0"/>
              <a:cs typeface="Open Sans Bold" charset="0"/>
            </a:endParaRPr>
          </a:p>
        </p:txBody>
      </p:sp>
      <p:sp>
        <p:nvSpPr>
          <p:cNvPr id="23" name="AutoShape 7"/>
          <p:cNvSpPr/>
          <p:nvPr/>
        </p:nvSpPr>
        <p:spPr>
          <a:xfrm flipV="1">
            <a:off x="8428819" y="6446341"/>
            <a:ext cx="5820581" cy="0"/>
          </a:xfrm>
          <a:prstGeom prst="line">
            <a:avLst/>
          </a:prstGeom>
          <a:ln w="76200" cap="flat">
            <a:solidFill>
              <a:srgbClr val="EAE4D2"/>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80"/>
                </a:lnSpc>
              </a:pPr>
            </a:p>
          </p:txBody>
        </p:sp>
      </p:grpSp>
      <p:grpSp>
        <p:nvGrpSpPr>
          <p:cNvPr id="5" name="Group 5"/>
          <p:cNvGrpSpPr>
            <a:grpSpLocks noChangeAspect="1"/>
          </p:cNvGrpSpPr>
          <p:nvPr/>
        </p:nvGrpSpPr>
        <p:grpSpPr>
          <a:xfrm>
            <a:off x="10711129" y="-634587"/>
            <a:ext cx="6664760" cy="5098811"/>
            <a:chOff x="0" y="0"/>
            <a:chExt cx="6350000" cy="6350000"/>
          </a:xfrm>
        </p:grpSpPr>
        <p:sp>
          <p:nvSpPr>
            <p:cNvPr id="6" name="Freeform 6"/>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1"/>
              <a:stretch>
                <a:fillRect l="-35756" r="-40067"/>
              </a:stretch>
            </a:blipFill>
          </p:spPr>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80"/>
                </a:lnSpc>
              </a:pPr>
            </a:p>
          </p:txBody>
        </p:sp>
      </p:grpSp>
      <p:grpSp>
        <p:nvGrpSpPr>
          <p:cNvPr id="19" name="Group 19"/>
          <p:cNvGrpSpPr/>
          <p:nvPr/>
        </p:nvGrpSpPr>
        <p:grpSpPr>
          <a:xfrm>
            <a:off x="5472099" y="2835489"/>
            <a:ext cx="4752630" cy="4992328"/>
            <a:chOff x="26537" y="0"/>
            <a:chExt cx="812800" cy="812800"/>
          </a:xfrm>
        </p:grpSpPr>
        <p:sp>
          <p:nvSpPr>
            <p:cNvPr id="20" name="Freeform 20"/>
            <p:cNvSpPr/>
            <p:nvPr/>
          </p:nvSpPr>
          <p:spPr>
            <a:xfrm>
              <a:off x="26537"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dirty="0"/>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80"/>
                </a:lnSpc>
              </a:pPr>
            </a:p>
          </p:txBody>
        </p:sp>
      </p:grpSp>
      <p:sp>
        <p:nvSpPr>
          <p:cNvPr id="25" name="TextBox 25"/>
          <p:cNvSpPr txBox="1"/>
          <p:nvPr/>
        </p:nvSpPr>
        <p:spPr>
          <a:xfrm>
            <a:off x="650823" y="983359"/>
            <a:ext cx="3503455" cy="923330"/>
          </a:xfrm>
          <a:prstGeom prst="rect">
            <a:avLst/>
          </a:prstGeom>
        </p:spPr>
        <p:txBody>
          <a:bodyPr wrap="square" lIns="0" tIns="0" rIns="0" bIns="0" rtlCol="0" anchor="t">
            <a:spAutoFit/>
          </a:bodyPr>
          <a:lstStyle/>
          <a:p>
            <a:r>
              <a:rPr lang="en-IN" sz="6000" b="1" dirty="0">
                <a:solidFill>
                  <a:schemeClr val="accent2">
                    <a:lumMod val="50000"/>
                  </a:schemeClr>
                </a:solidFill>
                <a:latin typeface="Open Sans Bold" charset="0"/>
                <a:ea typeface="Open Sans Bold" charset="0"/>
                <a:cs typeface="Open Sans Bold" charset="0"/>
              </a:rPr>
              <a:t>DATASET</a:t>
            </a:r>
            <a:endParaRPr lang="en-IN" sz="6000" b="1" dirty="0">
              <a:solidFill>
                <a:schemeClr val="accent2">
                  <a:lumMod val="50000"/>
                </a:schemeClr>
              </a:solidFill>
              <a:latin typeface="Open Sans Bold" charset="0"/>
              <a:ea typeface="Open Sans Bold" charset="0"/>
              <a:cs typeface="Open Sans Bold" charset="0"/>
            </a:endParaRPr>
          </a:p>
        </p:txBody>
      </p:sp>
      <p:sp>
        <p:nvSpPr>
          <p:cNvPr id="27" name="TextBox 27"/>
          <p:cNvSpPr txBox="1"/>
          <p:nvPr/>
        </p:nvSpPr>
        <p:spPr>
          <a:xfrm>
            <a:off x="669754" y="1984498"/>
            <a:ext cx="5975461" cy="1872179"/>
          </a:xfrm>
          <a:prstGeom prst="rect">
            <a:avLst/>
          </a:prstGeom>
        </p:spPr>
        <p:txBody>
          <a:bodyPr wrap="square" lIns="0" tIns="0" rIns="0" bIns="0" rtlCol="0" anchor="t">
            <a:spAutoFit/>
          </a:bodyPr>
          <a:lstStyle/>
          <a:p>
            <a:pPr marL="285750" indent="-285750" rtl="0" fontAlgn="base">
              <a:lnSpc>
                <a:spcPct val="150000"/>
              </a:lnSpc>
              <a:buFont typeface="Wingdings" panose="05000000000000000000" pitchFamily="2" charset="2"/>
              <a:buChar char="Ø"/>
            </a:pPr>
            <a:r>
              <a:rPr lang="en-IN" sz="2800" i="0" u="none" strike="noStrike" dirty="0">
                <a:solidFill>
                  <a:srgbClr val="000000"/>
                </a:solidFill>
                <a:effectLst/>
                <a:cs typeface="Arial" panose="020B0604020202020204" pitchFamily="34" charset="0"/>
              </a:rPr>
              <a:t>Size of dataset: 6998882.</a:t>
            </a:r>
            <a:endParaRPr lang="en-IN" sz="2800" i="0" u="none" strike="noStrike" dirty="0">
              <a:solidFill>
                <a:srgbClr val="000000"/>
              </a:solidFill>
              <a:effectLst/>
              <a:cs typeface="Arial" panose="020B0604020202020204" pitchFamily="34" charset="0"/>
            </a:endParaRPr>
          </a:p>
          <a:p>
            <a:pPr marL="285750" indent="-285750" rtl="0" fontAlgn="base">
              <a:lnSpc>
                <a:spcPct val="150000"/>
              </a:lnSpc>
              <a:buFont typeface="Wingdings" panose="05000000000000000000" pitchFamily="2" charset="2"/>
              <a:buChar char="Ø"/>
            </a:pPr>
            <a:r>
              <a:rPr lang="en-IN" sz="2800" i="0" u="none" strike="noStrike" dirty="0" err="1">
                <a:solidFill>
                  <a:srgbClr val="000000"/>
                </a:solidFill>
                <a:effectLst/>
                <a:cs typeface="Arial" panose="020B0604020202020204" pitchFamily="34" charset="0"/>
              </a:rPr>
              <a:t>No.of</a:t>
            </a:r>
            <a:r>
              <a:rPr lang="en-IN" sz="2800" i="0" u="none" strike="noStrike" dirty="0">
                <a:solidFill>
                  <a:srgbClr val="000000"/>
                </a:solidFill>
                <a:effectLst/>
                <a:cs typeface="Arial" panose="020B0604020202020204" pitchFamily="34" charset="0"/>
              </a:rPr>
              <a:t> rows: 636262 </a:t>
            </a:r>
            <a:endParaRPr lang="en-IN" sz="2800" i="0" u="none" strike="noStrike" dirty="0">
              <a:solidFill>
                <a:srgbClr val="000000"/>
              </a:solidFill>
              <a:effectLst/>
              <a:cs typeface="Arial" panose="020B0604020202020204" pitchFamily="34" charset="0"/>
            </a:endParaRPr>
          </a:p>
          <a:p>
            <a:pPr marL="285750" indent="-285750" rtl="0" fontAlgn="base">
              <a:lnSpc>
                <a:spcPct val="150000"/>
              </a:lnSpc>
              <a:buFont typeface="Wingdings" panose="05000000000000000000" pitchFamily="2" charset="2"/>
              <a:buChar char="Ø"/>
            </a:pPr>
            <a:r>
              <a:rPr lang="en-IN" sz="2800" i="0" u="none" strike="noStrike" dirty="0">
                <a:solidFill>
                  <a:srgbClr val="000000"/>
                </a:solidFill>
                <a:effectLst/>
                <a:cs typeface="Arial" panose="020B0604020202020204" pitchFamily="34" charset="0"/>
              </a:rPr>
              <a:t> </a:t>
            </a:r>
            <a:r>
              <a:rPr lang="en-IN" sz="2800" i="0" u="none" strike="noStrike" dirty="0" err="1">
                <a:solidFill>
                  <a:srgbClr val="000000"/>
                </a:solidFill>
                <a:effectLst/>
                <a:cs typeface="Arial" panose="020B0604020202020204" pitchFamily="34" charset="0"/>
              </a:rPr>
              <a:t>No.of</a:t>
            </a:r>
            <a:r>
              <a:rPr lang="en-IN" sz="2800" i="0" u="none" strike="noStrike" dirty="0">
                <a:solidFill>
                  <a:srgbClr val="000000"/>
                </a:solidFill>
                <a:effectLst/>
                <a:cs typeface="Arial" panose="020B0604020202020204" pitchFamily="34" charset="0"/>
              </a:rPr>
              <a:t> columns: 11.</a:t>
            </a:r>
            <a:endParaRPr lang="en-IN" sz="2800" i="0" u="none" strike="noStrike" dirty="0">
              <a:solidFill>
                <a:srgbClr val="000000"/>
              </a:solidFill>
              <a:effectLst/>
              <a:cs typeface="Arial" panose="020B0604020202020204" pitchFamily="34" charset="0"/>
            </a:endParaRPr>
          </a:p>
        </p:txBody>
      </p:sp>
      <p:pic>
        <p:nvPicPr>
          <p:cNvPr id="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42033"/>
            <a:ext cx="16530094" cy="4147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343900"/>
            <a:ext cx="18288000" cy="1943100"/>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grpSp>
        <p:nvGrpSpPr>
          <p:cNvPr id="5" name="Group 5"/>
          <p:cNvGrpSpPr/>
          <p:nvPr/>
        </p:nvGrpSpPr>
        <p:grpSpPr>
          <a:xfrm>
            <a:off x="405100" y="-9463"/>
            <a:ext cx="5538500" cy="9258300"/>
            <a:chOff x="0" y="0"/>
            <a:chExt cx="7900163" cy="12344400"/>
          </a:xfrm>
        </p:grpSpPr>
        <p:pic>
          <p:nvPicPr>
            <p:cNvPr id="6" name="Picture 6"/>
            <p:cNvPicPr>
              <a:picLocks noChangeAspect="1"/>
            </p:cNvPicPr>
            <p:nvPr/>
          </p:nvPicPr>
          <p:blipFill>
            <a:blip r:embed="rId1"/>
            <a:srcRect l="1971" r="1971"/>
            <a:stretch>
              <a:fillRect/>
            </a:stretch>
          </p:blipFill>
          <p:spPr>
            <a:xfrm>
              <a:off x="0" y="0"/>
              <a:ext cx="7900163" cy="12344400"/>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
        <p:nvSpPr>
          <p:cNvPr id="10" name="TextBox 10"/>
          <p:cNvSpPr txBox="1"/>
          <p:nvPr/>
        </p:nvSpPr>
        <p:spPr>
          <a:xfrm>
            <a:off x="6374579" y="82884"/>
            <a:ext cx="4895018" cy="830997"/>
          </a:xfrm>
          <a:prstGeom prst="rect">
            <a:avLst/>
          </a:prstGeom>
        </p:spPr>
        <p:txBody>
          <a:bodyPr wrap="square" lIns="0" tIns="0" rIns="0" bIns="0" rtlCol="0" anchor="t">
            <a:spAutoFit/>
          </a:bodyPr>
          <a:lstStyle/>
          <a:p>
            <a:r>
              <a:rPr lang="en-IN" sz="5400" dirty="0">
                <a:solidFill>
                  <a:schemeClr val="accent2">
                    <a:lumMod val="50000"/>
                  </a:schemeClr>
                </a:solidFill>
                <a:latin typeface="Open Sans Bold" charset="0"/>
                <a:ea typeface="Open Sans Bold" charset="0"/>
                <a:cs typeface="Open Sans Bold" charset="0"/>
              </a:rPr>
              <a:t>DATASET</a:t>
            </a:r>
            <a:endParaRPr lang="en-IN" sz="5400" dirty="0">
              <a:solidFill>
                <a:schemeClr val="accent2">
                  <a:lumMod val="50000"/>
                </a:schemeClr>
              </a:solidFill>
              <a:latin typeface="Open Sans Bold" charset="0"/>
              <a:ea typeface="Open Sans Bold" charset="0"/>
              <a:cs typeface="Open Sans Bold" charset="0"/>
            </a:endParaRPr>
          </a:p>
        </p:txBody>
      </p:sp>
      <p:sp>
        <p:nvSpPr>
          <p:cNvPr id="14" name="TextBox 14"/>
          <p:cNvSpPr txBox="1"/>
          <p:nvPr/>
        </p:nvSpPr>
        <p:spPr>
          <a:xfrm>
            <a:off x="7445751" y="1097888"/>
            <a:ext cx="7543801" cy="8150949"/>
          </a:xfrm>
          <a:prstGeom prst="rect">
            <a:avLst/>
          </a:prstGeom>
        </p:spPr>
        <p:txBody>
          <a:bodyPr wrap="square" lIns="0" tIns="0" rIns="0" bIns="0" rtlCol="0" anchor="t">
            <a:spAutoFit/>
          </a:bodyPr>
          <a:lstStyle/>
          <a:p>
            <a:pPr marR="190500" rtl="0">
              <a:spcBef>
                <a:spcPts val="1400"/>
              </a:spcBef>
              <a:spcAft>
                <a:spcPts val="400"/>
              </a:spcAft>
            </a:pPr>
            <a:r>
              <a:rPr lang="en-US" sz="2800" b="1" i="0" u="none" strike="noStrike" dirty="0">
                <a:solidFill>
                  <a:schemeClr val="tx2">
                    <a:lumMod val="75000"/>
                  </a:schemeClr>
                </a:solidFill>
                <a:effectLst/>
                <a:cs typeface="Arial" panose="020B0604020202020204" pitchFamily="34" charset="0"/>
              </a:rPr>
              <a:t>Column Descriptions</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a:solidFill>
                  <a:schemeClr val="tx2">
                    <a:lumMod val="75000"/>
                  </a:schemeClr>
                </a:solidFill>
                <a:effectLst/>
                <a:cs typeface="Arial" panose="020B0604020202020204" pitchFamily="34" charset="0"/>
              </a:rPr>
              <a:t>step:</a:t>
            </a:r>
            <a:r>
              <a:rPr lang="en-US" sz="2800" b="0" i="0" u="none" strike="noStrike" dirty="0">
                <a:solidFill>
                  <a:schemeClr val="tx2">
                    <a:lumMod val="75000"/>
                  </a:schemeClr>
                </a:solidFill>
                <a:effectLst/>
                <a:cs typeface="Arial" panose="020B0604020202020204" pitchFamily="34" charset="0"/>
              </a:rPr>
              <a:t> maps a unit of time in the real world. In this case 1 step is 1 hour of time. Total steps 744 (30 days simulation).</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a:solidFill>
                  <a:schemeClr val="tx2">
                    <a:lumMod val="75000"/>
                  </a:schemeClr>
                </a:solidFill>
                <a:effectLst/>
                <a:cs typeface="Arial" panose="020B0604020202020204" pitchFamily="34" charset="0"/>
              </a:rPr>
              <a:t>type:</a:t>
            </a:r>
            <a:r>
              <a:rPr lang="en-US" sz="2800" b="0" i="0" u="none" strike="noStrike" dirty="0">
                <a:solidFill>
                  <a:schemeClr val="tx2">
                    <a:lumMod val="75000"/>
                  </a:schemeClr>
                </a:solidFill>
                <a:effectLst/>
                <a:cs typeface="Arial" panose="020B0604020202020204" pitchFamily="34" charset="0"/>
              </a:rPr>
              <a:t> CASH-IN, CASH-OUT, DEBIT, PAYMENT and TRANSFER.</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a:solidFill>
                  <a:schemeClr val="tx2">
                    <a:lumMod val="75000"/>
                  </a:schemeClr>
                </a:solidFill>
                <a:effectLst/>
                <a:cs typeface="Arial" panose="020B0604020202020204" pitchFamily="34" charset="0"/>
              </a:rPr>
              <a:t>amount:</a:t>
            </a:r>
            <a:r>
              <a:rPr lang="en-US" sz="2800" b="0" i="0" u="none" strike="noStrike" dirty="0">
                <a:solidFill>
                  <a:schemeClr val="tx2">
                    <a:lumMod val="75000"/>
                  </a:schemeClr>
                </a:solidFill>
                <a:effectLst/>
                <a:cs typeface="Arial" panose="020B0604020202020204" pitchFamily="34" charset="0"/>
              </a:rPr>
              <a:t> amount of the transaction in local currency.</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err="1">
                <a:solidFill>
                  <a:schemeClr val="tx2">
                    <a:lumMod val="75000"/>
                  </a:schemeClr>
                </a:solidFill>
                <a:effectLst/>
                <a:cs typeface="Arial" panose="020B0604020202020204" pitchFamily="34" charset="0"/>
              </a:rPr>
              <a:t>nameOrig</a:t>
            </a:r>
            <a:r>
              <a:rPr lang="en-US" sz="2800" b="1" i="0" u="none" strike="noStrike" dirty="0">
                <a:solidFill>
                  <a:schemeClr val="tx2">
                    <a:lumMod val="75000"/>
                  </a:schemeClr>
                </a:solidFill>
                <a:effectLst/>
                <a:cs typeface="Arial" panose="020B0604020202020204" pitchFamily="34" charset="0"/>
              </a:rPr>
              <a:t> :</a:t>
            </a:r>
            <a:r>
              <a:rPr lang="en-US" sz="2800" b="0" i="0" u="none" strike="noStrike" dirty="0">
                <a:solidFill>
                  <a:schemeClr val="tx2">
                    <a:lumMod val="75000"/>
                  </a:schemeClr>
                </a:solidFill>
                <a:effectLst/>
                <a:cs typeface="Arial" panose="020B0604020202020204" pitchFamily="34" charset="0"/>
              </a:rPr>
              <a:t> customer who started the transaction</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err="1">
                <a:solidFill>
                  <a:schemeClr val="tx2">
                    <a:lumMod val="75000"/>
                  </a:schemeClr>
                </a:solidFill>
                <a:effectLst/>
                <a:cs typeface="Arial" panose="020B0604020202020204" pitchFamily="34" charset="0"/>
              </a:rPr>
              <a:t>oldbalanceOrg</a:t>
            </a:r>
            <a:r>
              <a:rPr lang="en-US" sz="2800" b="1" i="0" u="none" strike="noStrike" dirty="0">
                <a:solidFill>
                  <a:schemeClr val="tx2">
                    <a:lumMod val="75000"/>
                  </a:schemeClr>
                </a:solidFill>
                <a:effectLst/>
                <a:cs typeface="Arial" panose="020B0604020202020204" pitchFamily="34" charset="0"/>
              </a:rPr>
              <a:t> :</a:t>
            </a:r>
            <a:r>
              <a:rPr lang="en-US" sz="2800" b="0" i="0" u="none" strike="noStrike" dirty="0">
                <a:solidFill>
                  <a:schemeClr val="tx2">
                    <a:lumMod val="75000"/>
                  </a:schemeClr>
                </a:solidFill>
                <a:effectLst/>
                <a:cs typeface="Arial" panose="020B0604020202020204" pitchFamily="34" charset="0"/>
              </a:rPr>
              <a:t> initial balance before the transaction</a:t>
            </a:r>
            <a:endParaRPr lang="en-US" sz="2800" b="0" dirty="0">
              <a:solidFill>
                <a:schemeClr val="tx2">
                  <a:lumMod val="75000"/>
                </a:schemeClr>
              </a:solidFill>
              <a:effectLst/>
              <a:cs typeface="Arial" panose="020B0604020202020204" pitchFamily="34" charset="0"/>
            </a:endParaRPr>
          </a:p>
          <a:p>
            <a:pPr marR="190500" rtl="0">
              <a:spcAft>
                <a:spcPts val="1000"/>
              </a:spcAft>
            </a:pPr>
            <a:r>
              <a:rPr lang="en-US" sz="2800" b="1" i="0" u="none" strike="noStrike" dirty="0" err="1">
                <a:solidFill>
                  <a:schemeClr val="tx2">
                    <a:lumMod val="75000"/>
                  </a:schemeClr>
                </a:solidFill>
                <a:effectLst/>
                <a:cs typeface="Arial" panose="020B0604020202020204" pitchFamily="34" charset="0"/>
              </a:rPr>
              <a:t>newbalanceOrig</a:t>
            </a:r>
            <a:r>
              <a:rPr lang="en-US" sz="2800" b="1" i="0" u="none" strike="noStrike" dirty="0">
                <a:solidFill>
                  <a:schemeClr val="tx2">
                    <a:lumMod val="75000"/>
                  </a:schemeClr>
                </a:solidFill>
                <a:effectLst/>
                <a:cs typeface="Arial" panose="020B0604020202020204" pitchFamily="34" charset="0"/>
              </a:rPr>
              <a:t> :</a:t>
            </a:r>
            <a:r>
              <a:rPr lang="en-US" sz="2800" b="0" i="0" u="none" strike="noStrike" dirty="0">
                <a:solidFill>
                  <a:schemeClr val="tx2">
                    <a:lumMod val="75000"/>
                  </a:schemeClr>
                </a:solidFill>
                <a:effectLst/>
                <a:cs typeface="Arial" panose="020B0604020202020204" pitchFamily="34" charset="0"/>
              </a:rPr>
              <a:t> new balance after the transaction</a:t>
            </a:r>
            <a:endParaRPr lang="en-US" sz="2800" b="0" dirty="0">
              <a:solidFill>
                <a:schemeClr val="tx2">
                  <a:lumMod val="75000"/>
                </a:schemeClr>
              </a:solidFill>
              <a:effectLst/>
              <a:cs typeface="Arial" panose="020B0604020202020204" pitchFamily="34" charset="0"/>
            </a:endParaRPr>
          </a:p>
          <a:p>
            <a:r>
              <a:rPr lang="en-US" sz="2800" b="1" i="0" u="none" strike="noStrike" dirty="0" err="1">
                <a:solidFill>
                  <a:schemeClr val="tx2">
                    <a:lumMod val="75000"/>
                  </a:schemeClr>
                </a:solidFill>
                <a:effectLst/>
                <a:cs typeface="Arial" panose="020B0604020202020204" pitchFamily="34" charset="0"/>
              </a:rPr>
              <a:t>nameDest</a:t>
            </a:r>
            <a:r>
              <a:rPr lang="en-US" sz="2800" b="1" i="0" u="none" strike="noStrike" dirty="0">
                <a:solidFill>
                  <a:schemeClr val="tx2">
                    <a:lumMod val="75000"/>
                  </a:schemeClr>
                </a:solidFill>
                <a:effectLst/>
                <a:cs typeface="Arial" panose="020B0604020202020204" pitchFamily="34" charset="0"/>
              </a:rPr>
              <a:t> :</a:t>
            </a:r>
            <a:r>
              <a:rPr lang="en-US" sz="2800" b="0" i="0" u="none" strike="noStrike" dirty="0">
                <a:solidFill>
                  <a:schemeClr val="tx2">
                    <a:lumMod val="75000"/>
                  </a:schemeClr>
                </a:solidFill>
                <a:effectLst/>
                <a:cs typeface="Arial" panose="020B0604020202020204" pitchFamily="34" charset="0"/>
              </a:rPr>
              <a:t> customer who is the recipient of the transaction</a:t>
            </a:r>
            <a:endParaRPr lang="en-US" sz="2800" b="0" i="0" u="none" strike="noStrike" dirty="0">
              <a:solidFill>
                <a:schemeClr val="tx2">
                  <a:lumMod val="75000"/>
                </a:schemeClr>
              </a:solidFill>
              <a:effectLst/>
              <a:cs typeface="Arial" panose="020B0604020202020204" pitchFamily="34" charset="0"/>
            </a:endParaRPr>
          </a:p>
          <a:p>
            <a:pPr marR="190500">
              <a:spcAft>
                <a:spcPts val="1000"/>
              </a:spcAft>
            </a:pPr>
            <a:endParaRPr lang="en-US" sz="2400" b="1" i="0" u="none" strike="noStrike" dirty="0">
              <a:solidFill>
                <a:schemeClr val="tx2">
                  <a:lumMod val="75000"/>
                </a:schemeClr>
              </a:solidFill>
              <a:effectLst/>
              <a:latin typeface="Arial" panose="020B0604020202020204" pitchFamily="34" charset="0"/>
              <a:cs typeface="Arial" panose="020B0604020202020204" pitchFamily="34" charset="0"/>
            </a:endParaRPr>
          </a:p>
          <a:p>
            <a:pPr marR="190500" rtl="0">
              <a:spcAft>
                <a:spcPts val="1000"/>
              </a:spcAft>
            </a:pPr>
            <a:endParaRPr lang="en-US" sz="2400" b="0" dirty="0">
              <a:solidFill>
                <a:schemeClr val="tx2">
                  <a:lumMod val="75000"/>
                </a:schemeClr>
              </a:solidFill>
              <a:effectLst/>
              <a:latin typeface="Arial" panose="020B0604020202020204" pitchFamily="34" charset="0"/>
              <a:cs typeface="Arial" panose="020B0604020202020204" pitchFamily="34" charset="0"/>
            </a:endParaRPr>
          </a:p>
        </p:txBody>
      </p:sp>
      <p:grpSp>
        <p:nvGrpSpPr>
          <p:cNvPr id="16" name="Group 16"/>
          <p:cNvGrpSpPr/>
          <p:nvPr/>
        </p:nvGrpSpPr>
        <p:grpSpPr>
          <a:xfrm>
            <a:off x="-25515" y="-1546622"/>
            <a:ext cx="482716" cy="9906001"/>
            <a:chOff x="-1" y="-561526"/>
            <a:chExt cx="280146" cy="320697"/>
          </a:xfrm>
        </p:grpSpPr>
        <p:sp>
          <p:nvSpPr>
            <p:cNvPr id="17" name="Freeform 17"/>
            <p:cNvSpPr/>
            <p:nvPr/>
          </p:nvSpPr>
          <p:spPr>
            <a:xfrm>
              <a:off x="-1" y="-511762"/>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txBody>
            <a:bodyPr/>
            <a:lstStyle/>
            <a:p>
              <a:endParaRPr lang="en-IN" dirty="0"/>
            </a:p>
          </p:txBody>
        </p:sp>
        <p:sp>
          <p:nvSpPr>
            <p:cNvPr id="18" name="TextBox 18"/>
            <p:cNvSpPr txBox="1"/>
            <p:nvPr/>
          </p:nvSpPr>
          <p:spPr>
            <a:xfrm>
              <a:off x="9212" y="-561526"/>
              <a:ext cx="270933" cy="318558"/>
            </a:xfrm>
            <a:prstGeom prst="rect">
              <a:avLst/>
            </a:prstGeom>
          </p:spPr>
          <p:txBody>
            <a:bodyPr lIns="50800" tIns="50800" rIns="50800" bIns="50800" rtlCol="0" anchor="ctr"/>
            <a:lstStyle/>
            <a:p>
              <a:pPr algn="ctr">
                <a:lnSpc>
                  <a:spcPts val="2480"/>
                </a:lnSpc>
              </a:pP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7314" y="250559"/>
            <a:ext cx="8777286" cy="8079135"/>
          </a:xfrm>
          <a:prstGeom prst="rect">
            <a:avLst/>
          </a:prstGeom>
          <a:noFill/>
        </p:spPr>
        <p:txBody>
          <a:bodyPr wrap="square" rtlCol="0">
            <a:spAutoFit/>
          </a:bodyPr>
          <a:lstStyle/>
          <a:p>
            <a:pPr marR="190500" rtl="0">
              <a:spcAft>
                <a:spcPts val="1000"/>
              </a:spcAft>
            </a:pPr>
            <a:r>
              <a:rPr lang="en-US" sz="2800" b="1" i="0" u="none" strike="noStrike" dirty="0" err="1">
                <a:solidFill>
                  <a:schemeClr val="tx2">
                    <a:lumMod val="75000"/>
                  </a:schemeClr>
                </a:solidFill>
                <a:effectLst/>
                <a:ea typeface="Open Sans Bold" charset="0"/>
                <a:cs typeface="Open Sans Bold" charset="0"/>
              </a:rPr>
              <a:t>oldbalanceDest</a:t>
            </a:r>
            <a:r>
              <a:rPr lang="en-US" sz="2800" b="1" i="0" u="none" strike="noStrike" dirty="0">
                <a:solidFill>
                  <a:schemeClr val="tx2">
                    <a:lumMod val="75000"/>
                  </a:schemeClr>
                </a:solidFill>
                <a:effectLst/>
                <a:ea typeface="Open Sans Bold" charset="0"/>
                <a:cs typeface="Open Sans Bold" charset="0"/>
              </a:rPr>
              <a:t> :</a:t>
            </a:r>
            <a:r>
              <a:rPr lang="en-US" sz="2800" b="0" i="0" u="none" strike="noStrike" dirty="0">
                <a:solidFill>
                  <a:schemeClr val="tx2">
                    <a:lumMod val="75000"/>
                  </a:schemeClr>
                </a:solidFill>
                <a:effectLst/>
                <a:ea typeface="Open Sans Bold" charset="0"/>
                <a:cs typeface="Open Sans Bold" charset="0"/>
              </a:rPr>
              <a:t> initial balance recipient before the transaction. Note that there is not information for customers that start with M (Merchants).</a:t>
            </a:r>
            <a:endParaRPr lang="en-US" sz="2800" b="0" i="0" u="none" strike="noStrike" dirty="0">
              <a:solidFill>
                <a:schemeClr val="tx2">
                  <a:lumMod val="75000"/>
                </a:schemeClr>
              </a:solidFill>
              <a:effectLst/>
              <a:ea typeface="Open Sans Bold" charset="0"/>
              <a:cs typeface="Open Sans Bold" charset="0"/>
            </a:endParaRPr>
          </a:p>
          <a:p>
            <a:pPr marR="190500">
              <a:spcAft>
                <a:spcPts val="1000"/>
              </a:spcAft>
            </a:pPr>
            <a:r>
              <a:rPr lang="en-US" sz="2800" b="1" i="0" u="none" strike="noStrike" dirty="0" err="1">
                <a:solidFill>
                  <a:schemeClr val="tx2">
                    <a:lumMod val="75000"/>
                  </a:schemeClr>
                </a:solidFill>
                <a:effectLst/>
                <a:ea typeface="Open Sans Bold" charset="0"/>
                <a:cs typeface="Open Sans Bold" charset="0"/>
              </a:rPr>
              <a:t>newbalanceDest</a:t>
            </a:r>
            <a:r>
              <a:rPr lang="en-US" sz="2800" b="1" i="0" u="none" strike="noStrike" dirty="0">
                <a:solidFill>
                  <a:schemeClr val="tx2">
                    <a:lumMod val="75000"/>
                  </a:schemeClr>
                </a:solidFill>
                <a:effectLst/>
                <a:ea typeface="Open Sans Bold" charset="0"/>
                <a:cs typeface="Open Sans Bold" charset="0"/>
              </a:rPr>
              <a:t>:</a:t>
            </a:r>
            <a:r>
              <a:rPr lang="en-US" sz="2800" b="0" i="0" u="none" strike="noStrike" dirty="0">
                <a:solidFill>
                  <a:schemeClr val="tx2">
                    <a:lumMod val="75000"/>
                  </a:schemeClr>
                </a:solidFill>
                <a:effectLst/>
                <a:ea typeface="Open Sans Bold" charset="0"/>
                <a:cs typeface="Open Sans Bold" charset="0"/>
              </a:rPr>
              <a:t> new balance recipient after the transaction. Note that there is not information for customers that start with M (Merchants).</a:t>
            </a:r>
            <a:endParaRPr lang="en-US" sz="2800" b="1" i="0" u="none" strike="noStrike" dirty="0">
              <a:solidFill>
                <a:schemeClr val="tx2">
                  <a:lumMod val="75000"/>
                </a:schemeClr>
              </a:solidFill>
              <a:effectLst/>
              <a:ea typeface="Open Sans Bold" charset="0"/>
              <a:cs typeface="Open Sans Bold" charset="0"/>
            </a:endParaRPr>
          </a:p>
          <a:p>
            <a:pPr marR="190500" rtl="0">
              <a:spcAft>
                <a:spcPts val="1000"/>
              </a:spcAft>
            </a:pPr>
            <a:r>
              <a:rPr lang="en-US" sz="2800" b="1" i="0" u="none" strike="noStrike" dirty="0" err="1">
                <a:solidFill>
                  <a:schemeClr val="tx2">
                    <a:lumMod val="75000"/>
                  </a:schemeClr>
                </a:solidFill>
                <a:effectLst/>
                <a:ea typeface="Open Sans Bold" charset="0"/>
                <a:cs typeface="Open Sans Bold" charset="0"/>
              </a:rPr>
              <a:t>isFraud</a:t>
            </a:r>
            <a:r>
              <a:rPr lang="en-US" sz="2800" b="1" i="0" u="none" strike="noStrike" dirty="0">
                <a:solidFill>
                  <a:schemeClr val="tx2">
                    <a:lumMod val="75000"/>
                  </a:schemeClr>
                </a:solidFill>
                <a:effectLst/>
                <a:ea typeface="Open Sans Bold" charset="0"/>
                <a:cs typeface="Open Sans Bold" charset="0"/>
              </a:rPr>
              <a:t>:</a:t>
            </a:r>
            <a:r>
              <a:rPr lang="en-US" sz="2800" b="0" i="0" u="none" strike="noStrike" dirty="0">
                <a:solidFill>
                  <a:schemeClr val="tx2">
                    <a:lumMod val="75000"/>
                  </a:schemeClr>
                </a:solidFill>
                <a:effectLst/>
                <a:ea typeface="Open Sans Bold" charset="0"/>
                <a:cs typeface="Open Sans Bold" charset="0"/>
              </a:rPr>
              <a:t> This is the transactions made by the fraudulent agents inside the simulation. In this specific dataset the fraudulent behavior of the agents aims to profit by taking control or customers accounts and try to empty the funds by transferring to another account and then cashing out of the system.</a:t>
            </a:r>
            <a:endParaRPr lang="en-US" sz="2800" b="0" dirty="0">
              <a:solidFill>
                <a:schemeClr val="tx2">
                  <a:lumMod val="75000"/>
                </a:schemeClr>
              </a:solidFill>
              <a:effectLst/>
              <a:ea typeface="Open Sans Bold" charset="0"/>
              <a:cs typeface="Open Sans Bold" charset="0"/>
            </a:endParaRPr>
          </a:p>
          <a:p>
            <a:r>
              <a:rPr lang="en-US" sz="2800" b="1" i="0" u="none" strike="noStrike" dirty="0" err="1">
                <a:solidFill>
                  <a:schemeClr val="tx2">
                    <a:lumMod val="75000"/>
                  </a:schemeClr>
                </a:solidFill>
                <a:effectLst/>
                <a:ea typeface="Open Sans Bold" charset="0"/>
                <a:cs typeface="Open Sans Bold" charset="0"/>
              </a:rPr>
              <a:t>isFlaggedFraud</a:t>
            </a:r>
            <a:r>
              <a:rPr lang="en-US" sz="2800" b="1" i="0" u="none" strike="noStrike" dirty="0">
                <a:solidFill>
                  <a:schemeClr val="tx2">
                    <a:lumMod val="75000"/>
                  </a:schemeClr>
                </a:solidFill>
                <a:effectLst/>
                <a:ea typeface="Open Sans Bold" charset="0"/>
                <a:cs typeface="Open Sans Bold" charset="0"/>
              </a:rPr>
              <a:t>:</a:t>
            </a:r>
            <a:r>
              <a:rPr lang="en-US" sz="2800" b="0" i="0" u="none" strike="noStrike" dirty="0">
                <a:solidFill>
                  <a:schemeClr val="tx2">
                    <a:lumMod val="75000"/>
                  </a:schemeClr>
                </a:solidFill>
                <a:effectLst/>
                <a:ea typeface="Open Sans Bold" charset="0"/>
                <a:cs typeface="Open Sans Bold" charset="0"/>
              </a:rPr>
              <a:t> The business model aims to control massive transfers from one account to another and flags illegal attempts. An illegal attempt in this dataset is an attempt to transfer more than 200.000 in a single transaction.</a:t>
            </a:r>
            <a:endParaRPr lang="en-IN" sz="2800" dirty="0">
              <a:solidFill>
                <a:schemeClr val="tx2">
                  <a:lumMod val="75000"/>
                </a:schemeClr>
              </a:solidFill>
              <a:ea typeface="Open Sans Bold" charset="0"/>
              <a:cs typeface="Open Sans Bold" charset="0"/>
            </a:endParaRPr>
          </a:p>
          <a:p>
            <a:endParaRPr lang="en-IN" dirty="0"/>
          </a:p>
        </p:txBody>
      </p:sp>
      <p:grpSp>
        <p:nvGrpSpPr>
          <p:cNvPr id="3" name="Group 2"/>
          <p:cNvGrpSpPr/>
          <p:nvPr/>
        </p:nvGrpSpPr>
        <p:grpSpPr>
          <a:xfrm>
            <a:off x="-25516" y="8191500"/>
            <a:ext cx="18313516" cy="2095500"/>
            <a:chOff x="0" y="0"/>
            <a:chExt cx="4816593" cy="1192858"/>
          </a:xfrm>
        </p:grpSpPr>
        <p:sp>
          <p:nvSpPr>
            <p:cNvPr id="4"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5" name="TextBox 4"/>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grpSp>
        <p:nvGrpSpPr>
          <p:cNvPr id="6" name="Group 7"/>
          <p:cNvGrpSpPr/>
          <p:nvPr/>
        </p:nvGrpSpPr>
        <p:grpSpPr>
          <a:xfrm>
            <a:off x="14387513" y="1562100"/>
            <a:ext cx="4724400" cy="4495800"/>
            <a:chOff x="0" y="0"/>
            <a:chExt cx="812800" cy="812800"/>
          </a:xfrm>
        </p:grpSpPr>
        <p:sp>
          <p:nvSpPr>
            <p:cNvPr id="7"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8"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grpSp>
        <p:nvGrpSpPr>
          <p:cNvPr id="9" name="Group 16"/>
          <p:cNvGrpSpPr/>
          <p:nvPr/>
        </p:nvGrpSpPr>
        <p:grpSpPr>
          <a:xfrm>
            <a:off x="23735" y="-1533506"/>
            <a:ext cx="4700666" cy="9738122"/>
            <a:chOff x="-1" y="-561526"/>
            <a:chExt cx="280146" cy="320697"/>
          </a:xfrm>
        </p:grpSpPr>
        <p:sp>
          <p:nvSpPr>
            <p:cNvPr id="10" name="Freeform 17"/>
            <p:cNvSpPr/>
            <p:nvPr/>
          </p:nvSpPr>
          <p:spPr>
            <a:xfrm>
              <a:off x="-1" y="-511762"/>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txBody>
            <a:bodyPr/>
            <a:lstStyle/>
            <a:p>
              <a:endParaRPr lang="en-IN" dirty="0"/>
            </a:p>
          </p:txBody>
        </p:sp>
        <p:sp>
          <p:nvSpPr>
            <p:cNvPr id="11" name="TextBox 18"/>
            <p:cNvSpPr txBox="1"/>
            <p:nvPr/>
          </p:nvSpPr>
          <p:spPr>
            <a:xfrm>
              <a:off x="9212" y="-561526"/>
              <a:ext cx="270933" cy="318558"/>
            </a:xfrm>
            <a:prstGeom prst="rect">
              <a:avLst/>
            </a:prstGeom>
          </p:spPr>
          <p:txBody>
            <a:bodyPr lIns="50800" tIns="50800" rIns="50800" bIns="50800" rtlCol="0" anchor="ctr"/>
            <a:lstStyle/>
            <a:p>
              <a:pPr algn="ctr">
                <a:lnSpc>
                  <a:spcPts val="2480"/>
                </a:lnSpc>
              </a:pPr>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495300"/>
            <a:ext cx="17145000" cy="646331"/>
          </a:xfrm>
          <a:prstGeom prst="rect">
            <a:avLst/>
          </a:prstGeom>
          <a:noFill/>
        </p:spPr>
        <p:txBody>
          <a:bodyPr wrap="square">
            <a:spAutoFit/>
          </a:bodyPr>
          <a:lstStyle/>
          <a:p>
            <a:r>
              <a:rPr lang="en-US" sz="3600" b="1" dirty="0">
                <a:solidFill>
                  <a:schemeClr val="accent2">
                    <a:lumMod val="50000"/>
                  </a:schemeClr>
                </a:solidFill>
                <a:latin typeface="Arial Rounded MT Bold" panose="020F0704030504030204" pitchFamily="34" charset="0"/>
              </a:rPr>
              <a:t>INSIGHTS FROM DESCRIPTIVE STATISTICS FOR NUMERICAL COLUMNS</a:t>
            </a:r>
            <a:endParaRPr lang="en-US" sz="3600" b="1" dirty="0">
              <a:solidFill>
                <a:schemeClr val="accent2">
                  <a:lumMod val="50000"/>
                </a:schemeClr>
              </a:solidFill>
              <a:latin typeface="Arial Rounded MT Bold" panose="020F0704030504030204" pitchFamily="34" charset="0"/>
            </a:endParaRPr>
          </a:p>
        </p:txBody>
      </p:sp>
      <p:grpSp>
        <p:nvGrpSpPr>
          <p:cNvPr id="4" name="Group 3"/>
          <p:cNvGrpSpPr/>
          <p:nvPr/>
        </p:nvGrpSpPr>
        <p:grpSpPr>
          <a:xfrm>
            <a:off x="0" y="7962900"/>
            <a:ext cx="18288000" cy="2324100"/>
            <a:chOff x="0" y="0"/>
            <a:chExt cx="4816593" cy="1192858"/>
          </a:xfrm>
        </p:grpSpPr>
        <p:sp>
          <p:nvSpPr>
            <p:cNvPr id="5"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6" name="TextBox 5"/>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8700" y="5073715"/>
            <a:ext cx="16154400" cy="3916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15968" y="1470346"/>
            <a:ext cx="12954000" cy="334514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400" dirty="0">
                <a:latin typeface="Arial Rounded MT Bold" panose="020F0704030504030204" pitchFamily="34" charset="0"/>
              </a:rPr>
              <a:t> Most variables exhibit significant skewness and kurtosis, indicating the presence of outliers and heavy-tailed distributions.</a:t>
            </a:r>
            <a:endParaRPr lang="en-US" sz="2400" dirty="0">
              <a:latin typeface="Arial Rounded MT Bold" panose="020F0704030504030204" pitchFamily="34" charset="0"/>
            </a:endParaRPr>
          </a:p>
          <a:p>
            <a:pPr marL="285750" indent="-285750">
              <a:lnSpc>
                <a:spcPct val="150000"/>
              </a:lnSpc>
              <a:buFont typeface="Wingdings" panose="05000000000000000000" pitchFamily="2" charset="2"/>
              <a:buChar char="Ø"/>
            </a:pPr>
            <a:r>
              <a:rPr lang="en-US" sz="2400" dirty="0">
                <a:latin typeface="Arial Rounded MT Bold" panose="020F0704030504030204" pitchFamily="34" charset="0"/>
              </a:rPr>
              <a:t>The wide ranges and high variation coefficients for financial variables ("Amount," "</a:t>
            </a:r>
            <a:r>
              <a:rPr lang="en-US" sz="2400" dirty="0" err="1">
                <a:latin typeface="Arial Rounded MT Bold" panose="020F0704030504030204" pitchFamily="34" charset="0"/>
              </a:rPr>
              <a:t>OldbalanceOrg</a:t>
            </a:r>
            <a:r>
              <a:rPr lang="en-US" sz="2400" dirty="0">
                <a:latin typeface="Arial Rounded MT Bold" panose="020F0704030504030204" pitchFamily="34" charset="0"/>
              </a:rPr>
              <a:t>," etc.) suggest the need for scaling or normalization before analysis.</a:t>
            </a:r>
            <a:endParaRPr lang="en-US" sz="2400" dirty="0">
              <a:latin typeface="Arial Rounded MT Bold" panose="020F0704030504030204" pitchFamily="34" charset="0"/>
            </a:endParaRPr>
          </a:p>
          <a:p>
            <a:pPr marL="285750" indent="-285750">
              <a:lnSpc>
                <a:spcPct val="150000"/>
              </a:lnSpc>
              <a:buFont typeface="Wingdings" panose="05000000000000000000" pitchFamily="2" charset="2"/>
              <a:buChar char="Ø"/>
            </a:pPr>
            <a:r>
              <a:rPr lang="en-US" sz="2400" dirty="0">
                <a:latin typeface="Arial Rounded MT Bold" panose="020F0704030504030204" pitchFamily="34" charset="0"/>
              </a:rPr>
              <a:t> The nearly symmetric distribution of "Step" makes it suitable for straightforward statistical methods.</a:t>
            </a:r>
            <a:endParaRPr lang="en-IN" sz="2400" dirty="0">
              <a:latin typeface="Arial Rounded MT Bold" panose="020F0704030504030204" pitchFamily="34" charset="0"/>
            </a:endParaRPr>
          </a:p>
        </p:txBody>
      </p:sp>
      <p:grpSp>
        <p:nvGrpSpPr>
          <p:cNvPr id="16" name="Group 7"/>
          <p:cNvGrpSpPr/>
          <p:nvPr/>
        </p:nvGrpSpPr>
        <p:grpSpPr>
          <a:xfrm>
            <a:off x="15849600" y="1372071"/>
            <a:ext cx="3467100" cy="3443422"/>
            <a:chOff x="0" y="0"/>
            <a:chExt cx="812800" cy="812800"/>
          </a:xfrm>
        </p:grpSpPr>
        <p:sp>
          <p:nvSpPr>
            <p:cNvPr id="17"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8"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 y="7962900"/>
            <a:ext cx="18249900" cy="2324100"/>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3"/>
            <p:cNvSpPr txBox="1"/>
            <p:nvPr/>
          </p:nvSpPr>
          <p:spPr>
            <a:xfrm>
              <a:off x="0" y="-47625"/>
              <a:ext cx="4816593" cy="1240483"/>
            </a:xfrm>
            <a:prstGeom prst="rect">
              <a:avLst/>
            </a:prstGeom>
          </p:spPr>
          <p:txBody>
            <a:bodyPr lIns="50800" tIns="50800" rIns="50800" bIns="50800" rtlCol="0" anchor="ctr"/>
            <a:lstStyle/>
            <a:p>
              <a:pPr algn="ctr">
                <a:lnSpc>
                  <a:spcPts val="2480"/>
                </a:lnSpc>
              </a:pPr>
            </a:p>
          </p:txBody>
        </p:sp>
      </p:grpSp>
      <p:sp>
        <p:nvSpPr>
          <p:cNvPr id="6" name="TextBox 5"/>
          <p:cNvSpPr txBox="1"/>
          <p:nvPr/>
        </p:nvSpPr>
        <p:spPr>
          <a:xfrm>
            <a:off x="685800" y="266700"/>
            <a:ext cx="16611600" cy="646331"/>
          </a:xfrm>
          <a:prstGeom prst="rect">
            <a:avLst/>
          </a:prstGeom>
          <a:noFill/>
        </p:spPr>
        <p:txBody>
          <a:bodyPr wrap="square">
            <a:spAutoFit/>
          </a:bodyPr>
          <a:lstStyle/>
          <a:p>
            <a:r>
              <a:rPr lang="en-US" sz="3600" b="1" i="0" dirty="0">
                <a:solidFill>
                  <a:schemeClr val="accent2">
                    <a:lumMod val="50000"/>
                  </a:schemeClr>
                </a:solidFill>
                <a:effectLst/>
                <a:latin typeface="Arial Rounded MT Bold" panose="020F0704030504030204" pitchFamily="34" charset="0"/>
              </a:rPr>
              <a:t>INSIGHTS FROM STATISTICAL FEATURES FOR CATEGORICAL COLUMNS</a:t>
            </a:r>
            <a:endParaRPr lang="en-US" sz="3600" b="1" i="0" dirty="0">
              <a:solidFill>
                <a:schemeClr val="accent2">
                  <a:lumMod val="50000"/>
                </a:schemeClr>
              </a:solidFill>
              <a:effectLst/>
              <a:latin typeface="Arial Rounded MT Bold" panose="020F0704030504030204" pitchFamily="34" charset="0"/>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2071549"/>
            <a:ext cx="6536742" cy="3581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382000" y="1485900"/>
            <a:ext cx="8305800" cy="5532284"/>
          </a:xfrm>
          <a:prstGeom prst="rect">
            <a:avLst/>
          </a:prstGeom>
          <a:noFill/>
        </p:spPr>
        <p:txBody>
          <a:bodyPr wrap="square">
            <a:spAutoFit/>
          </a:bodyPr>
          <a:lstStyle/>
          <a:p>
            <a:pPr marL="285750" indent="-285750" algn="l">
              <a:spcAft>
                <a:spcPts val="675"/>
              </a:spcAft>
              <a:buFont typeface="Wingdings" panose="05000000000000000000" pitchFamily="2" charset="2"/>
              <a:buChar char="Ø"/>
            </a:pPr>
            <a:r>
              <a:rPr lang="en-US" sz="2800" b="0" i="0" dirty="0">
                <a:solidFill>
                  <a:srgbClr val="000000"/>
                </a:solidFill>
                <a:effectLst/>
              </a:rPr>
              <a:t>Type: The dominance of "CASH_OUT" suggests it may warrant closer inspection, especially for fraud patterns.</a:t>
            </a:r>
            <a:endParaRPr lang="en-US" sz="2800" b="0" i="0" dirty="0">
              <a:solidFill>
                <a:srgbClr val="000000"/>
              </a:solidFill>
              <a:effectLst/>
            </a:endParaRPr>
          </a:p>
          <a:p>
            <a:pPr marL="285750" indent="-285750" algn="l">
              <a:spcAft>
                <a:spcPts val="675"/>
              </a:spcAft>
              <a:buFont typeface="Wingdings" panose="05000000000000000000" pitchFamily="2" charset="2"/>
              <a:buChar char="Ø"/>
            </a:pPr>
            <a:r>
              <a:rPr lang="en-US" sz="2800" b="0" i="0" dirty="0" err="1">
                <a:solidFill>
                  <a:srgbClr val="000000"/>
                </a:solidFill>
                <a:effectLst/>
              </a:rPr>
              <a:t>nameOrig</a:t>
            </a:r>
            <a:r>
              <a:rPr lang="en-US" sz="2800" b="0" i="0" dirty="0">
                <a:solidFill>
                  <a:srgbClr val="000000"/>
                </a:solidFill>
                <a:effectLst/>
              </a:rPr>
              <a:t>/</a:t>
            </a:r>
            <a:r>
              <a:rPr lang="en-US" sz="2800" b="0" i="0" dirty="0" err="1">
                <a:solidFill>
                  <a:srgbClr val="000000"/>
                </a:solidFill>
                <a:effectLst/>
              </a:rPr>
              <a:t>nameDest</a:t>
            </a:r>
            <a:r>
              <a:rPr lang="en-US" sz="2800" b="0" i="0" dirty="0">
                <a:solidFill>
                  <a:srgbClr val="000000"/>
                </a:solidFill>
                <a:effectLst/>
              </a:rPr>
              <a:t>: Significant duplication in destination accounts (</a:t>
            </a:r>
            <a:r>
              <a:rPr lang="en-US" sz="2800" b="0" i="0" dirty="0" err="1">
                <a:solidFill>
                  <a:srgbClr val="000000"/>
                </a:solidFill>
                <a:effectLst/>
              </a:rPr>
              <a:t>nameDest</a:t>
            </a:r>
            <a:r>
              <a:rPr lang="en-US" sz="2800" b="0" i="0" dirty="0">
                <a:solidFill>
                  <a:srgbClr val="000000"/>
                </a:solidFill>
                <a:effectLst/>
              </a:rPr>
              <a:t>) might indicate repeated fraudulent activity or common endpoints for legitimate transactions.</a:t>
            </a:r>
            <a:endParaRPr lang="en-US" sz="2800" b="0" i="0" dirty="0">
              <a:solidFill>
                <a:srgbClr val="000000"/>
              </a:solidFill>
              <a:effectLst/>
            </a:endParaRPr>
          </a:p>
          <a:p>
            <a:pPr marL="285750" indent="-285750" algn="l">
              <a:spcAft>
                <a:spcPts val="675"/>
              </a:spcAft>
              <a:buFont typeface="Wingdings" panose="05000000000000000000" pitchFamily="2" charset="2"/>
              <a:buChar char="Ø"/>
            </a:pPr>
            <a:r>
              <a:rPr lang="en-US" sz="2800" b="0" i="0" dirty="0" err="1">
                <a:solidFill>
                  <a:srgbClr val="000000"/>
                </a:solidFill>
                <a:effectLst/>
              </a:rPr>
              <a:t>isFraud</a:t>
            </a:r>
            <a:r>
              <a:rPr lang="en-US" sz="2800" b="0" i="0" dirty="0">
                <a:solidFill>
                  <a:srgbClr val="000000"/>
                </a:solidFill>
                <a:effectLst/>
              </a:rPr>
              <a:t>: The dataset is heavily imbalanced, with fraudulent transactions comprising only a tiny fraction of the data.</a:t>
            </a:r>
            <a:endParaRPr lang="en-US" sz="2800" b="0" i="0" dirty="0">
              <a:solidFill>
                <a:srgbClr val="000000"/>
              </a:solidFill>
              <a:effectLst/>
            </a:endParaRPr>
          </a:p>
          <a:p>
            <a:pPr marL="285750" indent="-285750" algn="l">
              <a:spcAft>
                <a:spcPts val="675"/>
              </a:spcAft>
              <a:buFont typeface="Wingdings" panose="05000000000000000000" pitchFamily="2" charset="2"/>
              <a:buChar char="Ø"/>
            </a:pPr>
            <a:r>
              <a:rPr lang="en-US" sz="2800" b="0" i="0" dirty="0" err="1">
                <a:solidFill>
                  <a:srgbClr val="000000"/>
                </a:solidFill>
                <a:effectLst/>
              </a:rPr>
              <a:t>isFlaggedFraud</a:t>
            </a:r>
            <a:r>
              <a:rPr lang="en-US" sz="2800" b="0" i="0" dirty="0">
                <a:solidFill>
                  <a:srgbClr val="000000"/>
                </a:solidFill>
                <a:effectLst/>
              </a:rPr>
              <a:t>: Almost no transactions are flagged, raising questions about the criteria for flagging.</a:t>
            </a:r>
            <a:endParaRPr lang="en-US" sz="2800" b="0" i="0" dirty="0">
              <a:solidFill>
                <a:srgbClr val="000000"/>
              </a:solidFill>
              <a:effectLst/>
            </a:endParaRPr>
          </a:p>
        </p:txBody>
      </p:sp>
      <p:grpSp>
        <p:nvGrpSpPr>
          <p:cNvPr id="10" name="Group 7"/>
          <p:cNvGrpSpPr/>
          <p:nvPr/>
        </p:nvGrpSpPr>
        <p:grpSpPr>
          <a:xfrm flipV="1">
            <a:off x="1295400" y="5602032"/>
            <a:ext cx="6629400" cy="51248"/>
            <a:chOff x="0" y="0"/>
            <a:chExt cx="2408296" cy="393857"/>
          </a:xfrm>
        </p:grpSpPr>
        <p:sp>
          <p:nvSpPr>
            <p:cNvPr id="11" name="Freeform 8"/>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sp>
        <p:sp>
          <p:nvSpPr>
            <p:cNvPr id="12" name="TextBox 9"/>
            <p:cNvSpPr txBox="1"/>
            <p:nvPr/>
          </p:nvSpPr>
          <p:spPr>
            <a:xfrm>
              <a:off x="0" y="-47625"/>
              <a:ext cx="2408296" cy="441482"/>
            </a:xfrm>
            <a:prstGeom prst="rect">
              <a:avLst/>
            </a:prstGeom>
          </p:spPr>
          <p:txBody>
            <a:bodyPr lIns="50800" tIns="50800" rIns="50800" bIns="50800" rtlCol="0" anchor="ctr"/>
            <a:lstStyle/>
            <a:p>
              <a:pPr algn="ctr">
                <a:lnSpc>
                  <a:spcPts val="2480"/>
                </a:lnSpc>
              </a:pPr>
            </a:p>
          </p:txBody>
        </p:sp>
      </p:grpSp>
      <p:grpSp>
        <p:nvGrpSpPr>
          <p:cNvPr id="13" name="Group 7"/>
          <p:cNvGrpSpPr/>
          <p:nvPr/>
        </p:nvGrpSpPr>
        <p:grpSpPr>
          <a:xfrm>
            <a:off x="1295400" y="2025153"/>
            <a:ext cx="6536742" cy="45719"/>
            <a:chOff x="0" y="0"/>
            <a:chExt cx="2408296" cy="393857"/>
          </a:xfrm>
        </p:grpSpPr>
        <p:sp>
          <p:nvSpPr>
            <p:cNvPr id="14" name="Freeform 8"/>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sp>
        <p:sp>
          <p:nvSpPr>
            <p:cNvPr id="15" name="TextBox 9"/>
            <p:cNvSpPr txBox="1"/>
            <p:nvPr/>
          </p:nvSpPr>
          <p:spPr>
            <a:xfrm>
              <a:off x="0" y="-47625"/>
              <a:ext cx="2408296" cy="441482"/>
            </a:xfrm>
            <a:prstGeom prst="rect">
              <a:avLst/>
            </a:prstGeom>
          </p:spPr>
          <p:txBody>
            <a:bodyPr lIns="50800" tIns="50800" rIns="50800" bIns="50800" rtlCol="0" anchor="ctr"/>
            <a:lstStyle/>
            <a:p>
              <a:pPr algn="ctr">
                <a:lnSpc>
                  <a:spcPts val="2480"/>
                </a:lnSpc>
              </a:pPr>
              <a:endParaRPr dirty="0"/>
            </a:p>
          </p:txBody>
        </p:sp>
      </p:grpSp>
      <p:grpSp>
        <p:nvGrpSpPr>
          <p:cNvPr id="16" name="Group 7"/>
          <p:cNvGrpSpPr/>
          <p:nvPr/>
        </p:nvGrpSpPr>
        <p:grpSpPr>
          <a:xfrm>
            <a:off x="16840200" y="589865"/>
            <a:ext cx="4343400" cy="3962400"/>
            <a:chOff x="0" y="0"/>
            <a:chExt cx="812800" cy="812800"/>
          </a:xfrm>
        </p:grpSpPr>
        <p:sp>
          <p:nvSpPr>
            <p:cNvPr id="17"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8" name="TextBox 9"/>
            <p:cNvSpPr txBox="1"/>
            <p:nvPr/>
          </p:nvSpPr>
          <p:spPr>
            <a:xfrm>
              <a:off x="76200" y="28575"/>
              <a:ext cx="660400" cy="708025"/>
            </a:xfrm>
            <a:prstGeom prst="rect">
              <a:avLst/>
            </a:prstGeom>
          </p:spPr>
          <p:txBody>
            <a:bodyPr lIns="50800" tIns="50800" rIns="50800" bIns="50800" rtlCol="0" anchor="ctr"/>
            <a:lstStyle/>
            <a:p>
              <a:pPr algn="ctr">
                <a:lnSpc>
                  <a:spcPts val="248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4797</Words>
  <Application>WPS Presentation</Application>
  <PresentationFormat>Custom</PresentationFormat>
  <Paragraphs>185</Paragraphs>
  <Slides>32</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32</vt:i4>
      </vt:variant>
    </vt:vector>
  </HeadingPairs>
  <TitlesOfParts>
    <vt:vector size="51" baseType="lpstr">
      <vt:lpstr>Arial</vt:lpstr>
      <vt:lpstr>SimSun</vt:lpstr>
      <vt:lpstr>Wingdings</vt:lpstr>
      <vt:lpstr>Inter Bold</vt:lpstr>
      <vt:lpstr>Inter Bold</vt:lpstr>
      <vt:lpstr>Open Sans Bold</vt:lpstr>
      <vt:lpstr>Open Sans Bold</vt:lpstr>
      <vt:lpstr>Inter Medium</vt:lpstr>
      <vt:lpstr>Arial Rounded MT Bold</vt:lpstr>
      <vt:lpstr>Open Sans</vt:lpstr>
      <vt:lpstr>Calibri</vt:lpstr>
      <vt:lpstr>Microsoft YaHei</vt:lpstr>
      <vt:lpstr>Arial Unicode MS</vt:lpstr>
      <vt:lpstr>Arial Black</vt:lpstr>
      <vt:lpstr>Helvetica Neue</vt:lpstr>
      <vt:lpstr>inherit</vt:lpstr>
      <vt:lpstr>Algerian</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Green Simple and Professional Business Pitch Deck Presentation</dc:title>
  <dc:creator>Acer</dc:creator>
  <cp:lastModifiedBy>Anjana C</cp:lastModifiedBy>
  <cp:revision>33</cp:revision>
  <dcterms:created xsi:type="dcterms:W3CDTF">2006-08-16T00:00:00Z</dcterms:created>
  <dcterms:modified xsi:type="dcterms:W3CDTF">2025-01-20T15:10:53Z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4CE8A3B08DF749FD9FBC6EBD50D54573_12</vt:lpwstr>
  </property>
  <property fmtid="{D5CDD505-2E9C-101B-9397-08002B2CF9AE}" pid="3" name="KSOProductBuildVer">
    <vt:lpwstr>1033-12.2.0.19805</vt:lpwstr>
  </property>
</Properties>
</file>